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9B9543EF-C89B-42CE-87ED-EB185938D0BD}" type="datetimeFigureOut">
              <a:rPr lang="tr-TR" smtClean="0"/>
              <a:pPr/>
              <a:t>23.11.2019</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1EC1987-A989-4AC3-AD21-650B800D4CD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B9543EF-C89B-42CE-87ED-EB185938D0BD}" type="datetimeFigureOut">
              <a:rPr lang="tr-TR" smtClean="0"/>
              <a:pPr/>
              <a:t>23.11.2019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EC1987-A989-4AC3-AD21-650B800D4CD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B9543EF-C89B-42CE-87ED-EB185938D0BD}" type="datetimeFigureOut">
              <a:rPr lang="tr-TR" smtClean="0"/>
              <a:pPr/>
              <a:t>23.11.2019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EC1987-A989-4AC3-AD21-650B800D4CD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9B9543EF-C89B-42CE-87ED-EB185938D0BD}" type="datetimeFigureOut">
              <a:rPr lang="tr-TR" smtClean="0"/>
              <a:pPr/>
              <a:t>23.11.2019</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51EC1987-A989-4AC3-AD21-650B800D4CD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9B9543EF-C89B-42CE-87ED-EB185938D0BD}" type="datetimeFigureOut">
              <a:rPr lang="tr-TR" smtClean="0"/>
              <a:pPr/>
              <a:t>23.11.2019</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51EC1987-A989-4AC3-AD21-650B800D4CDD}"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9B9543EF-C89B-42CE-87ED-EB185938D0BD}" type="datetimeFigureOut">
              <a:rPr lang="tr-TR" smtClean="0"/>
              <a:pPr/>
              <a:t>23.11.2019</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51EC1987-A989-4AC3-AD21-650B800D4CD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9B9543EF-C89B-42CE-87ED-EB185938D0BD}" type="datetimeFigureOut">
              <a:rPr lang="tr-TR" smtClean="0"/>
              <a:pPr/>
              <a:t>23.11.2019</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51EC1987-A989-4AC3-AD21-650B800D4CD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B9543EF-C89B-42CE-87ED-EB185938D0BD}" type="datetimeFigureOut">
              <a:rPr lang="tr-TR" smtClean="0"/>
              <a:pPr/>
              <a:t>23.11.2019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1EC1987-A989-4AC3-AD21-650B800D4CD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9B9543EF-C89B-42CE-87ED-EB185938D0BD}" type="datetimeFigureOut">
              <a:rPr lang="tr-TR" smtClean="0"/>
              <a:pPr/>
              <a:t>23.11.2019</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51EC1987-A989-4AC3-AD21-650B800D4CD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9B9543EF-C89B-42CE-87ED-EB185938D0BD}" type="datetimeFigureOut">
              <a:rPr lang="tr-TR" smtClean="0"/>
              <a:pPr/>
              <a:t>23.11.2019</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51EC1987-A989-4AC3-AD21-650B800D4CD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9B9543EF-C89B-42CE-87ED-EB185938D0BD}" type="datetimeFigureOut">
              <a:rPr lang="tr-TR" smtClean="0"/>
              <a:pPr/>
              <a:t>23.11.2019</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51EC1987-A989-4AC3-AD21-650B800D4CD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B9543EF-C89B-42CE-87ED-EB185938D0BD}" type="datetimeFigureOut">
              <a:rPr lang="tr-TR" smtClean="0"/>
              <a:pPr/>
              <a:t>23.11.2019</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1EC1987-A989-4AC3-AD21-650B800D4CDD}"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Algerian" pitchFamily="82" charset="0"/>
              </a:rPr>
              <a:t>Ailede </a:t>
            </a:r>
            <a:r>
              <a:rPr lang="tr-TR" dirty="0" err="1" smtClean="0">
                <a:latin typeface="Algerian" pitchFamily="82" charset="0"/>
              </a:rPr>
              <a:t>FIkhİ</a:t>
            </a:r>
            <a:r>
              <a:rPr lang="tr-TR" dirty="0" smtClean="0">
                <a:latin typeface="Algerian" pitchFamily="82" charset="0"/>
              </a:rPr>
              <a:t> Meseleler   </a:t>
            </a:r>
            <a:endParaRPr lang="tr-TR" dirty="0">
              <a:latin typeface="Algerian" pitchFamily="82" charset="0"/>
            </a:endParaRPr>
          </a:p>
        </p:txBody>
      </p:sp>
      <p:sp>
        <p:nvSpPr>
          <p:cNvPr id="3" name="2 Alt Başlık"/>
          <p:cNvSpPr>
            <a:spLocks noGrp="1"/>
          </p:cNvSpPr>
          <p:nvPr>
            <p:ph type="subTitle" idx="1"/>
          </p:nvPr>
        </p:nvSpPr>
        <p:spPr/>
        <p:txBody>
          <a:bodyPr>
            <a:noAutofit/>
          </a:bodyPr>
          <a:lstStyle/>
          <a:p>
            <a:r>
              <a:rPr lang="tr-TR" sz="4000" b="1" dirty="0" smtClean="0">
                <a:solidFill>
                  <a:schemeClr val="tx1"/>
                </a:solidFill>
                <a:latin typeface="Agency FB" pitchFamily="34" charset="0"/>
              </a:rPr>
              <a:t>Hazırlayan: Dr. </a:t>
            </a:r>
            <a:r>
              <a:rPr lang="tr-TR" sz="4000" b="1" dirty="0" err="1" smtClean="0">
                <a:solidFill>
                  <a:schemeClr val="tx1"/>
                </a:solidFill>
                <a:latin typeface="Agency FB" pitchFamily="34" charset="0"/>
              </a:rPr>
              <a:t>Hafsa</a:t>
            </a:r>
            <a:r>
              <a:rPr lang="tr-TR" sz="4000" b="1" dirty="0" smtClean="0">
                <a:solidFill>
                  <a:schemeClr val="tx1"/>
                </a:solidFill>
                <a:latin typeface="Agency FB" pitchFamily="34" charset="0"/>
              </a:rPr>
              <a:t> </a:t>
            </a:r>
            <a:r>
              <a:rPr lang="tr-TR" sz="4000" b="1" dirty="0" err="1" smtClean="0">
                <a:solidFill>
                  <a:schemeClr val="tx1"/>
                </a:solidFill>
                <a:latin typeface="Agency FB" pitchFamily="34" charset="0"/>
              </a:rPr>
              <a:t>Kesgin</a:t>
            </a:r>
            <a:r>
              <a:rPr lang="tr-TR" sz="4000" b="1" dirty="0" smtClean="0">
                <a:solidFill>
                  <a:schemeClr val="tx1"/>
                </a:solidFill>
                <a:latin typeface="Agency FB" pitchFamily="34" charset="0"/>
              </a:rPr>
              <a:t> </a:t>
            </a:r>
          </a:p>
          <a:p>
            <a:r>
              <a:rPr lang="tr-TR" sz="4000" b="1" dirty="0" smtClean="0">
                <a:solidFill>
                  <a:schemeClr val="tx1"/>
                </a:solidFill>
                <a:latin typeface="Agency FB" pitchFamily="34" charset="0"/>
              </a:rPr>
              <a:t>Gemlik İlçe Müftülüğü </a:t>
            </a:r>
          </a:p>
          <a:p>
            <a:r>
              <a:rPr lang="tr-TR" sz="4000" b="1" dirty="0" smtClean="0">
                <a:solidFill>
                  <a:schemeClr val="tx1"/>
                </a:solidFill>
                <a:latin typeface="Agency FB" pitchFamily="34" charset="0"/>
              </a:rPr>
              <a:t>Uzman Vaiz</a:t>
            </a:r>
            <a:endParaRPr lang="tr-TR" sz="4000" b="1" dirty="0">
              <a:solidFill>
                <a:schemeClr val="tx1"/>
              </a:solidFill>
              <a:latin typeface="Agency FB"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Nikahta tescil şart mı?</a:t>
            </a:r>
            <a:endParaRPr lang="tr-TR" dirty="0"/>
          </a:p>
        </p:txBody>
      </p:sp>
      <p:sp>
        <p:nvSpPr>
          <p:cNvPr id="3" name="2 Metin Yer Tutucusu"/>
          <p:cNvSpPr>
            <a:spLocks noGrp="1"/>
          </p:cNvSpPr>
          <p:nvPr>
            <p:ph type="body" idx="1"/>
          </p:nvPr>
        </p:nvSpPr>
        <p:spPr>
          <a:xfrm>
            <a:off x="381000" y="1633536"/>
            <a:ext cx="8763000" cy="5224464"/>
          </a:xfrm>
        </p:spPr>
        <p:txBody>
          <a:bodyPr/>
          <a:lstStyle/>
          <a:p>
            <a:r>
              <a:rPr lang="tr-TR" dirty="0" err="1" smtClean="0"/>
              <a:t>Dînî</a:t>
            </a:r>
            <a:r>
              <a:rPr lang="tr-TR" dirty="0" smtClean="0"/>
              <a:t> kurallara uygun olarak yapılan bir nikâh akdi geçerlidir. Ancak evliliğin bir düzene sokulması ve evlenecek olanların gerekli şartları taşıyıp taşımadığının denetlenmesi bakımından, Hz. Peygamber (s.a.s.) döneminden bu yana nikâhlarda aile büyüklerinin hazır olması, bir hutbe </a:t>
            </a:r>
            <a:r>
              <a:rPr lang="tr-TR" dirty="0" err="1" smtClean="0"/>
              <a:t>îrâd</a:t>
            </a:r>
            <a:r>
              <a:rPr lang="tr-TR" dirty="0" smtClean="0"/>
              <a:t> edilmesi/dua yapılması ve bu arada bir düğün yemeği (</a:t>
            </a:r>
            <a:r>
              <a:rPr lang="tr-TR" dirty="0" err="1" smtClean="0"/>
              <a:t>velîme</a:t>
            </a:r>
            <a:r>
              <a:rPr lang="tr-TR" dirty="0" smtClean="0"/>
              <a:t>) verilmesi </a:t>
            </a:r>
            <a:r>
              <a:rPr lang="tr-TR" dirty="0" err="1" smtClean="0"/>
              <a:t>müstehap</a:t>
            </a:r>
            <a:r>
              <a:rPr lang="tr-TR" dirty="0" smtClean="0"/>
              <a:t> görülmüştür.</a:t>
            </a:r>
            <a:br>
              <a:rPr lang="tr-TR" dirty="0" smtClean="0"/>
            </a:br>
            <a:r>
              <a:rPr lang="tr-TR" dirty="0" smtClean="0"/>
              <a:t>Tescil gibi bir şekil şartı, </a:t>
            </a:r>
            <a:r>
              <a:rPr lang="tr-TR" dirty="0" smtClean="0">
                <a:solidFill>
                  <a:schemeClr val="accent1">
                    <a:lumMod val="75000"/>
                  </a:schemeClr>
                </a:solidFill>
              </a:rPr>
              <a:t>ilgili </a:t>
            </a:r>
            <a:r>
              <a:rPr lang="tr-TR" dirty="0" err="1" smtClean="0">
                <a:solidFill>
                  <a:schemeClr val="accent1">
                    <a:lumMod val="75000"/>
                  </a:schemeClr>
                </a:solidFill>
              </a:rPr>
              <a:t>nasslarda</a:t>
            </a:r>
            <a:r>
              <a:rPr lang="tr-TR" dirty="0" smtClean="0">
                <a:solidFill>
                  <a:schemeClr val="accent1">
                    <a:lumMod val="75000"/>
                  </a:schemeClr>
                </a:solidFill>
              </a:rPr>
              <a:t> yoksa da</a:t>
            </a:r>
            <a:r>
              <a:rPr lang="tr-TR" dirty="0" smtClean="0"/>
              <a:t>; vadeli borç ve hakların yazıyla tespitini ve </a:t>
            </a:r>
            <a:r>
              <a:rPr lang="tr-TR" dirty="0" err="1" smtClean="0"/>
              <a:t>şâhit</a:t>
            </a:r>
            <a:r>
              <a:rPr lang="tr-TR" dirty="0" smtClean="0"/>
              <a:t> bulundurulmasını bildiren </a:t>
            </a:r>
            <a:r>
              <a:rPr lang="tr-TR" dirty="0" err="1" smtClean="0"/>
              <a:t>âyetin</a:t>
            </a:r>
            <a:r>
              <a:rPr lang="tr-TR" dirty="0" smtClean="0"/>
              <a:t> (Bakara, 2/282) delâleti, bir akit olması hasebiyle nikâhın da tescil edilmesinin uygun olacağını göstermektedir. Bu tescil, kadının haklarının korunması açısından önemli olduğu için ihmal edilmemelidir.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Gizli nikahın hükmü nedir?</a:t>
            </a:r>
            <a:endParaRPr lang="tr-TR" dirty="0"/>
          </a:p>
        </p:txBody>
      </p:sp>
      <p:sp>
        <p:nvSpPr>
          <p:cNvPr id="3" name="2 Metin Yer Tutucusu"/>
          <p:cNvSpPr>
            <a:spLocks noGrp="1"/>
          </p:cNvSpPr>
          <p:nvPr>
            <p:ph type="body" idx="1"/>
          </p:nvPr>
        </p:nvSpPr>
        <p:spPr>
          <a:xfrm>
            <a:off x="381000" y="1633536"/>
            <a:ext cx="8763000" cy="5224464"/>
          </a:xfrm>
        </p:spPr>
        <p:txBody>
          <a:bodyPr/>
          <a:lstStyle/>
          <a:p>
            <a:r>
              <a:rPr lang="tr-TR" dirty="0" smtClean="0"/>
              <a:t>Tarafların şahitler huzurunda irade beyanında bulunmalarına rağmen ailelerinden ve yakın çevrelerinden gizleyerek yaptıkları akit, gizli nikâh olarak adlandırılır. Böyle bir akit, nikâhta bulunması gereken aleniyet niteliğini taşımadığından dinin nikâh ve aile hayatı ile ilgili genel ilkelerine aykırıdır</a:t>
            </a:r>
            <a:r>
              <a:rPr lang="tr-TR" dirty="0" smtClean="0">
                <a:solidFill>
                  <a:schemeClr val="accent1">
                    <a:lumMod val="75000"/>
                  </a:schemeClr>
                </a:solidFill>
              </a:rPr>
              <a:t>. Sadece iki şahidin bildiği bir nikâh akdinin aleni olduğu söylenemeyeceğinden ailelerin, akrabaların ve komşuların muttali olmadığı bir akit gizli nikâh olmaktan çıkmaz. </a:t>
            </a:r>
            <a:r>
              <a:rPr lang="tr-TR" dirty="0" smtClean="0"/>
              <a:t>Nitekim Hz. Peygamber (s.a.s.) “Bu nikâhı ilan edip duyurun...” (</a:t>
            </a:r>
            <a:r>
              <a:rPr lang="tr-TR" dirty="0" err="1" smtClean="0"/>
              <a:t>Tirmizî</a:t>
            </a:r>
            <a:r>
              <a:rPr lang="tr-TR" dirty="0" smtClean="0"/>
              <a:t>, Nikâh, 6; </a:t>
            </a:r>
            <a:r>
              <a:rPr lang="tr-TR" dirty="0" err="1" smtClean="0"/>
              <a:t>İbn</a:t>
            </a:r>
            <a:r>
              <a:rPr lang="tr-TR" dirty="0" smtClean="0"/>
              <a:t> </a:t>
            </a:r>
            <a:r>
              <a:rPr lang="tr-TR" dirty="0" err="1" smtClean="0"/>
              <a:t>Mâce</a:t>
            </a:r>
            <a:r>
              <a:rPr lang="tr-TR" dirty="0" smtClean="0"/>
              <a:t>, Nikâh, 20); “Haram olan (ilişki) ile helal olan (evlilik) ayıran şey, </a:t>
            </a:r>
            <a:r>
              <a:rPr lang="tr-TR" dirty="0" smtClean="0">
                <a:solidFill>
                  <a:schemeClr val="accent1">
                    <a:lumMod val="75000"/>
                  </a:schemeClr>
                </a:solidFill>
              </a:rPr>
              <a:t>def çalmak ve duyurmaktır.” </a:t>
            </a:r>
            <a:r>
              <a:rPr lang="tr-TR" dirty="0" smtClean="0"/>
              <a:t>(</a:t>
            </a:r>
            <a:r>
              <a:rPr lang="tr-TR" dirty="0" err="1" smtClean="0"/>
              <a:t>Tirmizî</a:t>
            </a:r>
            <a:r>
              <a:rPr lang="tr-TR" dirty="0" smtClean="0"/>
              <a:t>, Nikâh, 6) buyurarak alenîliğin ve hatta </a:t>
            </a:r>
            <a:r>
              <a:rPr lang="tr-TR" dirty="0" smtClean="0">
                <a:solidFill>
                  <a:schemeClr val="accent1">
                    <a:lumMod val="75000"/>
                  </a:schemeClr>
                </a:solidFill>
              </a:rPr>
              <a:t>tescilin gerekliliğine </a:t>
            </a:r>
            <a:r>
              <a:rPr lang="tr-TR" dirty="0" smtClean="0"/>
              <a:t>işaret etmektedir. Hz. </a:t>
            </a:r>
            <a:r>
              <a:rPr lang="tr-TR" dirty="0" err="1" smtClean="0"/>
              <a:t>Ebubekir</a:t>
            </a:r>
            <a:r>
              <a:rPr lang="tr-TR" dirty="0" smtClean="0"/>
              <a:t> de </a:t>
            </a:r>
            <a:r>
              <a:rPr lang="tr-TR" dirty="0" smtClean="0">
                <a:solidFill>
                  <a:schemeClr val="accent1">
                    <a:lumMod val="75000"/>
                  </a:schemeClr>
                </a:solidFill>
              </a:rPr>
              <a:t>gizlenmesi şartıyla yapılan nikâh akdini geçersiz saymıştır </a:t>
            </a:r>
            <a:r>
              <a:rPr lang="tr-TR" dirty="0" smtClean="0"/>
              <a:t>(</a:t>
            </a:r>
            <a:r>
              <a:rPr lang="tr-TR" dirty="0" err="1" smtClean="0"/>
              <a:t>Sahnun</a:t>
            </a:r>
            <a:r>
              <a:rPr lang="tr-TR" dirty="0" smtClean="0"/>
              <a:t>, el-Müdevvene, II, 128,129).</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Resmi nikahla birlikte dini nikah gerekli midir?</a:t>
            </a:r>
            <a:endParaRPr lang="tr-TR" dirty="0"/>
          </a:p>
        </p:txBody>
      </p:sp>
      <p:sp>
        <p:nvSpPr>
          <p:cNvPr id="3" name="2 Metin Yer Tutucusu"/>
          <p:cNvSpPr>
            <a:spLocks noGrp="1"/>
          </p:cNvSpPr>
          <p:nvPr>
            <p:ph type="body" idx="1"/>
          </p:nvPr>
        </p:nvSpPr>
        <p:spPr>
          <a:xfrm>
            <a:off x="381000" y="1633536"/>
            <a:ext cx="8763000" cy="5224464"/>
          </a:xfrm>
        </p:spPr>
        <p:txBody>
          <a:bodyPr/>
          <a:lstStyle/>
          <a:p>
            <a:r>
              <a:rPr lang="tr-TR" sz="2400" dirty="0" smtClean="0"/>
              <a:t>Nikâh dairelerinde kıyılan resmi nikâhlarda nikâh memurunun “evlenmeyi kabul ediyor musun?” şeklindeki sözün tarafların “evet” veya “kabul ediyorum” şeklinde verdikleri cevaplar bu akdin dinen geçersiz olmasını gerektirmez. Çünkü yapılan nikâh akdinin kesin olduğu hem </a:t>
            </a:r>
            <a:r>
              <a:rPr lang="tr-TR" sz="2400" dirty="0" smtClean="0">
                <a:solidFill>
                  <a:schemeClr val="accent2"/>
                </a:solidFill>
              </a:rPr>
              <a:t>resmi tescille </a:t>
            </a:r>
            <a:r>
              <a:rPr lang="tr-TR" sz="2400" dirty="0" smtClean="0"/>
              <a:t>hem de </a:t>
            </a:r>
            <a:r>
              <a:rPr lang="tr-TR" sz="2400" dirty="0" smtClean="0">
                <a:solidFill>
                  <a:schemeClr val="accent2"/>
                </a:solidFill>
              </a:rPr>
              <a:t>ortam karinesi </a:t>
            </a:r>
            <a:r>
              <a:rPr lang="tr-TR" sz="2400" dirty="0" smtClean="0"/>
              <a:t>ile sabittir.</a:t>
            </a:r>
          </a:p>
          <a:p>
            <a:r>
              <a:rPr lang="tr-TR" sz="2800" dirty="0" smtClean="0">
                <a:solidFill>
                  <a:schemeClr val="accent4">
                    <a:lumMod val="20000"/>
                    <a:lumOff val="80000"/>
                  </a:schemeClr>
                </a:solidFill>
              </a:rPr>
              <a:t>Günümüzde resmi nikâh olmadan dinî nikâh yapılması kadının ve çocukların haklarının korunması açısından uygun değildir. Nitekim Osmanlı Aile Hukuku kararnamesinde de şehrin kadısına kayıt yaptırılması şart koşulmuş ve nikâhın tescili üzerinde ısrarla durulmuştur.</a:t>
            </a:r>
            <a:endParaRPr lang="tr-TR" sz="2800" dirty="0">
              <a:solidFill>
                <a:schemeClr val="accent4">
                  <a:lumMod val="20000"/>
                  <a:lumOff val="8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Nikah kıyılırken </a:t>
            </a:r>
            <a:r>
              <a:rPr lang="tr-TR" dirty="0" err="1" smtClean="0"/>
              <a:t>mehir</a:t>
            </a:r>
            <a:r>
              <a:rPr lang="tr-TR" dirty="0" smtClean="0"/>
              <a:t> şart mıdır?</a:t>
            </a:r>
            <a:endParaRPr lang="tr-TR" dirty="0"/>
          </a:p>
        </p:txBody>
      </p:sp>
      <p:sp>
        <p:nvSpPr>
          <p:cNvPr id="3" name="2 Metin Yer Tutucusu"/>
          <p:cNvSpPr>
            <a:spLocks noGrp="1"/>
          </p:cNvSpPr>
          <p:nvPr>
            <p:ph type="body" idx="1"/>
          </p:nvPr>
        </p:nvSpPr>
        <p:spPr>
          <a:xfrm>
            <a:off x="381000" y="1633536"/>
            <a:ext cx="8763000" cy="5224464"/>
          </a:xfrm>
        </p:spPr>
        <p:txBody>
          <a:bodyPr>
            <a:normAutofit/>
          </a:bodyPr>
          <a:lstStyle/>
          <a:p>
            <a:endParaRPr lang="tr-TR" sz="4800" dirty="0" smtClean="0"/>
          </a:p>
          <a:p>
            <a:r>
              <a:rPr lang="tr-TR" sz="4800" dirty="0" smtClean="0"/>
              <a:t>Hanefîlere göre </a:t>
            </a:r>
            <a:r>
              <a:rPr lang="tr-TR" sz="4800" dirty="0" err="1" smtClean="0"/>
              <a:t>mehir</a:t>
            </a:r>
            <a:r>
              <a:rPr lang="tr-TR" sz="4800" dirty="0" smtClean="0"/>
              <a:t>, nikâhın şartlarından değil sonuçlarından biridir.</a:t>
            </a:r>
            <a:endParaRPr lang="tr-TR"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Hangi durumlarda </a:t>
            </a:r>
            <a:r>
              <a:rPr lang="tr-TR" dirty="0" err="1" smtClean="0"/>
              <a:t>mehir</a:t>
            </a:r>
            <a:r>
              <a:rPr lang="tr-TR" dirty="0" smtClean="0"/>
              <a:t> düşer?</a:t>
            </a:r>
            <a:endParaRPr lang="tr-TR" dirty="0"/>
          </a:p>
        </p:txBody>
      </p:sp>
      <p:sp>
        <p:nvSpPr>
          <p:cNvPr id="3" name="2 Metin Yer Tutucusu"/>
          <p:cNvSpPr>
            <a:spLocks noGrp="1"/>
          </p:cNvSpPr>
          <p:nvPr>
            <p:ph type="body" idx="1"/>
          </p:nvPr>
        </p:nvSpPr>
        <p:spPr>
          <a:xfrm>
            <a:off x="381000" y="1633536"/>
            <a:ext cx="8763000" cy="5224464"/>
          </a:xfrm>
        </p:spPr>
        <p:txBody>
          <a:bodyPr>
            <a:normAutofit fontScale="92500" lnSpcReduction="20000"/>
          </a:bodyPr>
          <a:lstStyle/>
          <a:p>
            <a:r>
              <a:rPr lang="tr-TR" dirty="0" smtClean="0">
                <a:solidFill>
                  <a:schemeClr val="accent1">
                    <a:lumMod val="75000"/>
                  </a:schemeClr>
                </a:solidFill>
              </a:rPr>
              <a:t>TAMAMI:</a:t>
            </a:r>
          </a:p>
          <a:p>
            <a:r>
              <a:rPr lang="tr-TR" dirty="0" smtClean="0"/>
              <a:t>Nikâh akdi yapıldıktan sonra eşler arasında cinsel birleşme veya sahih halvet (cinsel ilişkide bulunmalarına herhangi bir engel olmayan bir ortamda </a:t>
            </a:r>
            <a:r>
              <a:rPr lang="tr-TR" dirty="0" err="1" smtClean="0"/>
              <a:t>başbaşa</a:t>
            </a:r>
            <a:r>
              <a:rPr lang="tr-TR" dirty="0" smtClean="0"/>
              <a:t> kalmaları) gerçekleşirse, erkek, kadına </a:t>
            </a:r>
            <a:r>
              <a:rPr lang="tr-TR" dirty="0" err="1" smtClean="0"/>
              <a:t>mehrinin</a:t>
            </a:r>
            <a:r>
              <a:rPr lang="tr-TR" dirty="0" smtClean="0"/>
              <a:t> tamamını vermekle yükümlüdür (</a:t>
            </a:r>
            <a:r>
              <a:rPr lang="tr-TR" dirty="0" err="1" smtClean="0"/>
              <a:t>İbnü’l</a:t>
            </a:r>
            <a:r>
              <a:rPr lang="tr-TR" dirty="0" smtClean="0"/>
              <a:t>-</a:t>
            </a:r>
            <a:r>
              <a:rPr lang="tr-TR" dirty="0" err="1" smtClean="0"/>
              <a:t>Hümâm</a:t>
            </a:r>
            <a:r>
              <a:rPr lang="tr-TR" dirty="0" smtClean="0"/>
              <a:t>, </a:t>
            </a:r>
            <a:r>
              <a:rPr lang="tr-TR" dirty="0" err="1" smtClean="0"/>
              <a:t>Feth</a:t>
            </a:r>
            <a:r>
              <a:rPr lang="tr-TR" dirty="0" smtClean="0"/>
              <a:t>, III, 311).</a:t>
            </a:r>
          </a:p>
          <a:p>
            <a:endParaRPr lang="tr-TR" dirty="0" smtClean="0"/>
          </a:p>
          <a:p>
            <a:r>
              <a:rPr lang="tr-TR" dirty="0" smtClean="0">
                <a:solidFill>
                  <a:schemeClr val="accent1">
                    <a:lumMod val="75000"/>
                  </a:schemeClr>
                </a:solidFill>
              </a:rPr>
              <a:t>YARISI:</a:t>
            </a:r>
          </a:p>
          <a:p>
            <a:r>
              <a:rPr lang="tr-TR" dirty="0" smtClean="0"/>
              <a:t>Nikah var, zifaf ya da halvet yoksa </a:t>
            </a:r>
            <a:r>
              <a:rPr lang="tr-TR" dirty="0" err="1" smtClean="0"/>
              <a:t>mehir</a:t>
            </a:r>
            <a:r>
              <a:rPr lang="tr-TR" dirty="0" smtClean="0"/>
              <a:t> konuşulmuş ve boşanmaya koca sebep olduysa </a:t>
            </a:r>
            <a:r>
              <a:rPr lang="tr-TR" dirty="0" err="1" smtClean="0"/>
              <a:t>mehrin</a:t>
            </a:r>
            <a:r>
              <a:rPr lang="tr-TR" dirty="0" smtClean="0"/>
              <a:t> yarısı konuşulmamışsa muta verilir. Muta </a:t>
            </a:r>
            <a:r>
              <a:rPr lang="tr-TR" dirty="0" err="1" smtClean="0"/>
              <a:t>mehri</a:t>
            </a:r>
            <a:r>
              <a:rPr lang="tr-TR" dirty="0" smtClean="0"/>
              <a:t> mislin yarısını geçemez.</a:t>
            </a:r>
          </a:p>
          <a:p>
            <a:endParaRPr lang="tr-TR" dirty="0" smtClean="0"/>
          </a:p>
          <a:p>
            <a:r>
              <a:rPr lang="tr-TR" dirty="0" smtClean="0">
                <a:solidFill>
                  <a:schemeClr val="accent1">
                    <a:lumMod val="75000"/>
                  </a:schemeClr>
                </a:solidFill>
              </a:rPr>
              <a:t>DÜŞER:</a:t>
            </a:r>
          </a:p>
          <a:p>
            <a:r>
              <a:rPr lang="tr-TR" dirty="0" smtClean="0"/>
              <a:t>Evlenme akdi sahih olur, fakat ilişki veya sahih halvetten önce kadının sebep olmasıyla ayrılık vaki olur veya kadın </a:t>
            </a:r>
            <a:r>
              <a:rPr lang="tr-TR" dirty="0" err="1" smtClean="0"/>
              <a:t>mehri</a:t>
            </a:r>
            <a:r>
              <a:rPr lang="tr-TR" dirty="0" smtClean="0"/>
              <a:t> karşılığında eşinden ayrılma yoluna giderse (</a:t>
            </a:r>
            <a:r>
              <a:rPr lang="tr-TR" dirty="0" err="1" smtClean="0"/>
              <a:t>muhâlaa</a:t>
            </a:r>
            <a:r>
              <a:rPr lang="tr-TR" dirty="0" smtClean="0"/>
              <a:t>) </a:t>
            </a:r>
            <a:r>
              <a:rPr lang="tr-TR" dirty="0" err="1" smtClean="0"/>
              <a:t>mehir</a:t>
            </a:r>
            <a:r>
              <a:rPr lang="tr-TR" dirty="0" smtClean="0"/>
              <a:t> hakkı düşer (</a:t>
            </a:r>
            <a:r>
              <a:rPr lang="tr-TR" dirty="0" err="1" smtClean="0"/>
              <a:t>İbn</a:t>
            </a:r>
            <a:r>
              <a:rPr lang="tr-TR" dirty="0" smtClean="0"/>
              <a:t> </a:t>
            </a:r>
            <a:r>
              <a:rPr lang="tr-TR" dirty="0" err="1" smtClean="0"/>
              <a:t>Kudâme</a:t>
            </a:r>
            <a:r>
              <a:rPr lang="tr-TR" dirty="0" smtClean="0"/>
              <a:t>, el-</a:t>
            </a:r>
            <a:r>
              <a:rPr lang="tr-TR" dirty="0" err="1" smtClean="0"/>
              <a:t>Muğnî</a:t>
            </a:r>
            <a:r>
              <a:rPr lang="tr-TR" dirty="0" smtClean="0"/>
              <a:t>, X, 62-63; </a:t>
            </a:r>
            <a:r>
              <a:rPr lang="tr-TR" dirty="0" err="1" smtClean="0"/>
              <a:t>Şirbînî</a:t>
            </a:r>
            <a:r>
              <a:rPr lang="tr-TR" dirty="0" smtClean="0"/>
              <a:t>, </a:t>
            </a:r>
            <a:r>
              <a:rPr lang="tr-TR" dirty="0" err="1" smtClean="0"/>
              <a:t>Muğni’l</a:t>
            </a:r>
            <a:r>
              <a:rPr lang="tr-TR" dirty="0" smtClean="0"/>
              <a:t>-</a:t>
            </a:r>
            <a:r>
              <a:rPr lang="tr-TR" dirty="0" err="1" smtClean="0"/>
              <a:t>muhtâc</a:t>
            </a:r>
            <a:r>
              <a:rPr lang="tr-TR" dirty="0" smtClean="0"/>
              <a:t>, III, 309; el-</a:t>
            </a:r>
            <a:r>
              <a:rPr lang="tr-TR" dirty="0" err="1" smtClean="0"/>
              <a:t>Fetâvâ’l</a:t>
            </a:r>
            <a:r>
              <a:rPr lang="tr-TR" dirty="0" smtClean="0"/>
              <a:t>-</a:t>
            </a:r>
            <a:r>
              <a:rPr lang="tr-TR" dirty="0" err="1" smtClean="0"/>
              <a:t>Hindiyye</a:t>
            </a:r>
            <a:r>
              <a:rPr lang="tr-TR" dirty="0" smtClean="0"/>
              <a:t>, I, 334).</a:t>
            </a:r>
          </a:p>
          <a:p>
            <a:r>
              <a:rPr lang="tr-TR" dirty="0" smtClean="0"/>
              <a:t>Fasit nikahta zifaftan önce.</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32 FARZI BİLMEYENİN NİKAHI KIYILIR MI?</a:t>
            </a:r>
            <a:endParaRPr lang="tr-TR" dirty="0"/>
          </a:p>
        </p:txBody>
      </p:sp>
      <p:sp>
        <p:nvSpPr>
          <p:cNvPr id="3" name="2 Metin Yer Tutucusu"/>
          <p:cNvSpPr>
            <a:spLocks noGrp="1"/>
          </p:cNvSpPr>
          <p:nvPr>
            <p:ph type="body" idx="1"/>
          </p:nvPr>
        </p:nvSpPr>
        <p:spPr>
          <a:xfrm>
            <a:off x="381000" y="1633536"/>
            <a:ext cx="8763000" cy="4081480"/>
          </a:xfrm>
        </p:spPr>
        <p:txBody>
          <a:bodyPr>
            <a:normAutofit fontScale="92500" lnSpcReduction="10000"/>
          </a:bodyPr>
          <a:lstStyle/>
          <a:p>
            <a:endParaRPr lang="tr-TR" dirty="0" smtClean="0"/>
          </a:p>
          <a:p>
            <a:r>
              <a:rPr lang="tr-TR" sz="2800" dirty="0" smtClean="0"/>
              <a:t>HER MÜSLÜMANIN SÖZ KONUSU ŞARTLARI BİLMESİ GEREKİR.</a:t>
            </a:r>
          </a:p>
          <a:p>
            <a:endParaRPr lang="tr-TR" dirty="0" smtClean="0"/>
          </a:p>
          <a:p>
            <a:r>
              <a:rPr lang="tr-TR" dirty="0" smtClean="0"/>
              <a:t>			</a:t>
            </a:r>
            <a:r>
              <a:rPr lang="tr-TR" sz="4000" dirty="0" smtClean="0">
                <a:solidFill>
                  <a:schemeClr val="accent1">
                    <a:lumMod val="75000"/>
                  </a:schemeClr>
                </a:solidFill>
              </a:rPr>
              <a:t>ANCAK</a:t>
            </a:r>
          </a:p>
          <a:p>
            <a:endParaRPr lang="tr-TR" dirty="0" smtClean="0"/>
          </a:p>
          <a:p>
            <a:endParaRPr lang="tr-TR" dirty="0" smtClean="0"/>
          </a:p>
          <a:p>
            <a:r>
              <a:rPr lang="tr-TR" sz="3200" dirty="0" smtClean="0">
                <a:solidFill>
                  <a:schemeClr val="accent1">
                    <a:lumMod val="75000"/>
                  </a:schemeClr>
                </a:solidFill>
              </a:rPr>
              <a:t>32 farzı bilmek, nikâhın sahih olması için gerekli olan şartlardan olmadığından bunları bilemeyenlerin de nikâhı geçerlidir.</a:t>
            </a:r>
            <a:endParaRPr lang="tr-TR" sz="3200" dirty="0">
              <a:solidFill>
                <a:schemeClr val="accent1">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sz="4800" dirty="0" smtClean="0"/>
              <a:t>BOŞANMA</a:t>
            </a:r>
            <a:endParaRPr lang="tr-TR" sz="4800" dirty="0"/>
          </a:p>
        </p:txBody>
      </p:sp>
      <p:sp>
        <p:nvSpPr>
          <p:cNvPr id="3" name="2 Metin Yer Tutucusu"/>
          <p:cNvSpPr>
            <a:spLocks noGrp="1"/>
          </p:cNvSpPr>
          <p:nvPr>
            <p:ph type="body" idx="1"/>
          </p:nvPr>
        </p:nvSpPr>
        <p:spPr>
          <a:xfrm>
            <a:off x="381000" y="1633536"/>
            <a:ext cx="8763000" cy="5224464"/>
          </a:xfrm>
        </p:spPr>
        <p:txBody>
          <a:bodyPr/>
          <a:lstStyle/>
          <a:p>
            <a:r>
              <a:rPr lang="tr-TR" dirty="0" smtClean="0"/>
              <a:t>SÜNNİ TALAK</a:t>
            </a:r>
          </a:p>
          <a:p>
            <a:r>
              <a:rPr lang="tr-TR" dirty="0" smtClean="0"/>
              <a:t>BİDİ TALAK </a:t>
            </a:r>
          </a:p>
          <a:p>
            <a:r>
              <a:rPr lang="tr-TR" dirty="0" smtClean="0"/>
              <a:t>SARİHTE NİYETE İTİBAR EDİLMEZ. KİNAYEDE NİYETE BAKILIR.</a:t>
            </a:r>
          </a:p>
          <a:p>
            <a:r>
              <a:rPr lang="tr-TR" sz="2400" dirty="0" smtClean="0">
                <a:solidFill>
                  <a:srgbClr val="FF0000"/>
                </a:solidFill>
              </a:rPr>
              <a:t>RİC’İ TALAK  </a:t>
            </a:r>
            <a:r>
              <a:rPr lang="tr-TR" sz="2400" dirty="0" smtClean="0"/>
              <a:t>(DÖNÜŞLÜ TALAK)MEHİR MUACCEL OLMAZ. MİRAS DEVAM EDER.</a:t>
            </a:r>
          </a:p>
          <a:p>
            <a:r>
              <a:rPr lang="tr-TR" sz="2400" dirty="0" smtClean="0">
                <a:solidFill>
                  <a:srgbClr val="FF0000"/>
                </a:solidFill>
              </a:rPr>
              <a:t>BAİN TALAK  </a:t>
            </a:r>
            <a:r>
              <a:rPr lang="tr-TR" sz="2400" dirty="0" smtClean="0"/>
              <a:t>(DÖNÜŞSÜZ TALAK) MEHİR MUACCEL OLUR. MİRASÇILIK BİTER, İDEET İÇİNDE NAFAKA VE SÜKNA HAKKI VARDIR.</a:t>
            </a:r>
          </a:p>
          <a:p>
            <a:r>
              <a:rPr lang="tr-TR" sz="2400" dirty="0" smtClean="0"/>
              <a:t>ZİFAFTAN ÖNCE OLAN BOŞAMA , MUHALA YOLUYLA BOŞAMA , KİNAYELİ BOŞAMA ,ÜÇÜNCÜ VE SON BOŞAMA, LİAN YOLUYLA BOŞAMA MAHKEMENİN BOŞAMASI, İLA DA 4 AY SONUNDA BOŞAMA(HANEFİLERE GÖRE)  BAİNDİR. </a:t>
            </a: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İDDET ÇEŞİTLERİ</a:t>
            </a:r>
            <a:endParaRPr lang="tr-TR" dirty="0"/>
          </a:p>
        </p:txBody>
      </p:sp>
      <p:sp>
        <p:nvSpPr>
          <p:cNvPr id="3" name="2 Metin Yer Tutucusu"/>
          <p:cNvSpPr>
            <a:spLocks noGrp="1"/>
          </p:cNvSpPr>
          <p:nvPr>
            <p:ph type="body" idx="1"/>
          </p:nvPr>
        </p:nvSpPr>
        <p:spPr>
          <a:xfrm>
            <a:off x="381000" y="1633536"/>
            <a:ext cx="8763000" cy="5224464"/>
          </a:xfrm>
        </p:spPr>
        <p:txBody>
          <a:bodyPr>
            <a:normAutofit lnSpcReduction="10000"/>
          </a:bodyPr>
          <a:lstStyle/>
          <a:p>
            <a:r>
              <a:rPr lang="tr-TR" dirty="0" smtClean="0">
                <a:solidFill>
                  <a:srgbClr val="FF0000"/>
                </a:solidFill>
              </a:rPr>
              <a:t>BOŞANMA İDDETİ</a:t>
            </a:r>
            <a:r>
              <a:rPr lang="tr-TR" dirty="0" smtClean="0"/>
              <a:t>:  Üç kur’u beklenir. </a:t>
            </a:r>
          </a:p>
          <a:p>
            <a:r>
              <a:rPr lang="tr-TR" dirty="0" smtClean="0">
                <a:solidFill>
                  <a:srgbClr val="FF0000"/>
                </a:solidFill>
              </a:rPr>
              <a:t>VEFAT  İDDETİ:         </a:t>
            </a:r>
            <a:r>
              <a:rPr lang="tr-TR" dirty="0" smtClean="0"/>
              <a:t>Dört ay on gün.</a:t>
            </a:r>
          </a:p>
          <a:p>
            <a:r>
              <a:rPr lang="tr-TR" dirty="0" smtClean="0">
                <a:solidFill>
                  <a:srgbClr val="FF0000"/>
                </a:solidFill>
              </a:rPr>
              <a:t>HAMİLE KADIN</a:t>
            </a:r>
          </a:p>
          <a:p>
            <a:r>
              <a:rPr lang="tr-TR" dirty="0" smtClean="0">
                <a:solidFill>
                  <a:srgbClr val="FF0000"/>
                </a:solidFill>
              </a:rPr>
              <a:t>ERGEN AMA HAYIZ GÖRMEYEN : </a:t>
            </a:r>
            <a:r>
              <a:rPr lang="tr-TR" dirty="0" smtClean="0">
                <a:solidFill>
                  <a:schemeClr val="tx1"/>
                </a:solidFill>
              </a:rPr>
              <a:t>9 AY</a:t>
            </a:r>
          </a:p>
          <a:p>
            <a:r>
              <a:rPr lang="tr-TR" dirty="0" smtClean="0">
                <a:solidFill>
                  <a:srgbClr val="FF0000"/>
                </a:solidFill>
              </a:rPr>
              <a:t>YAŞLILIK VE KÜÇÜKLÜK: </a:t>
            </a:r>
            <a:r>
              <a:rPr lang="tr-TR" dirty="0" smtClean="0">
                <a:solidFill>
                  <a:schemeClr val="tx1"/>
                </a:solidFill>
              </a:rPr>
              <a:t>3 AY </a:t>
            </a:r>
          </a:p>
          <a:p>
            <a:r>
              <a:rPr lang="tr-TR" dirty="0" smtClean="0">
                <a:solidFill>
                  <a:schemeClr val="tx1"/>
                </a:solidFill>
              </a:rPr>
              <a:t>		</a:t>
            </a:r>
            <a:r>
              <a:rPr lang="tr-TR" sz="2800" dirty="0" smtClean="0">
                <a:solidFill>
                  <a:schemeClr val="accent1">
                    <a:lumMod val="75000"/>
                  </a:schemeClr>
                </a:solidFill>
              </a:rPr>
              <a:t>İDDETİN HUKUKİ SONUÇLARI</a:t>
            </a:r>
          </a:p>
          <a:p>
            <a:r>
              <a:rPr lang="tr-TR" sz="2800" dirty="0" smtClean="0">
                <a:solidFill>
                  <a:schemeClr val="tx2">
                    <a:lumMod val="90000"/>
                  </a:schemeClr>
                </a:solidFill>
              </a:rPr>
              <a:t>RİCİ,BAİN VE HAMİLE İKEN MESKEN, YEME-İÇME</a:t>
            </a:r>
          </a:p>
          <a:p>
            <a:r>
              <a:rPr lang="tr-TR" sz="2800" dirty="0" smtClean="0">
                <a:solidFill>
                  <a:schemeClr val="tx2">
                    <a:lumMod val="90000"/>
                  </a:schemeClr>
                </a:solidFill>
              </a:rPr>
              <a:t>VEFAT İDDETİNDE MİRASTAN HAK ALACAĞINDAN İDDET NAFAKASI OLMAZ.</a:t>
            </a:r>
          </a:p>
          <a:p>
            <a:r>
              <a:rPr lang="tr-TR" sz="2800" dirty="0" smtClean="0">
                <a:solidFill>
                  <a:schemeClr val="tx2">
                    <a:lumMod val="90000"/>
                  </a:schemeClr>
                </a:solidFill>
              </a:rPr>
              <a:t>RİC’İ İDDETİNDE AYNI EVDE AYNI ODADA DURULUR.</a:t>
            </a:r>
          </a:p>
          <a:p>
            <a:r>
              <a:rPr lang="tr-TR" sz="2800" dirty="0" smtClean="0">
                <a:solidFill>
                  <a:schemeClr val="tx2">
                    <a:lumMod val="90000"/>
                  </a:schemeClr>
                </a:solidFill>
              </a:rPr>
              <a:t>BAİNDE AYRI ODALAR YA DA KOCA TAŞINIR. </a:t>
            </a:r>
          </a:p>
          <a:p>
            <a:endParaRPr lang="tr-TR" dirty="0" smtClean="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81000" y="271464"/>
            <a:ext cx="7239000" cy="2014528"/>
          </a:xfrm>
        </p:spPr>
        <p:txBody>
          <a:bodyPr>
            <a:normAutofit fontScale="90000"/>
          </a:bodyPr>
          <a:lstStyle/>
          <a:p>
            <a:r>
              <a:rPr lang="tr-TR" sz="3100" dirty="0" smtClean="0">
                <a:sym typeface="Symbol"/>
              </a:rPr>
              <a:t></a:t>
            </a:r>
            <a:r>
              <a:rPr lang="tr-TR" sz="3100" dirty="0" smtClean="0"/>
              <a:t>BOŞAMA DEVREDİLEBİLİR Mİ?</a:t>
            </a:r>
            <a:br>
              <a:rPr lang="tr-TR" sz="3100" dirty="0" smtClean="0"/>
            </a:br>
            <a:r>
              <a:rPr lang="tr-TR" sz="3100" dirty="0" smtClean="0">
                <a:sym typeface="Symbol"/>
              </a:rPr>
              <a:t></a:t>
            </a:r>
            <a:r>
              <a:rPr lang="tr-TR" sz="3100" dirty="0" smtClean="0"/>
              <a:t>ŞART SÖZÜ BOŞAMA SAYILIR MI?</a:t>
            </a:r>
            <a:br>
              <a:rPr lang="tr-TR" sz="3100" dirty="0" smtClean="0"/>
            </a:br>
            <a:r>
              <a:rPr lang="tr-TR" sz="3100" dirty="0" smtClean="0">
                <a:sym typeface="Symbol"/>
              </a:rPr>
              <a:t></a:t>
            </a:r>
            <a:r>
              <a:rPr lang="tr-TR" sz="3100" dirty="0" smtClean="0"/>
              <a:t>ÜÇTEN DOKUZA ŞART OLSUN  DEMEKLE KAÇ BOŞAMA GERÇEKLEŞİR? </a:t>
            </a:r>
            <a:r>
              <a:rPr lang="tr-TR" dirty="0" smtClean="0"/>
              <a:t/>
            </a:r>
            <a:br>
              <a:rPr lang="tr-TR" dirty="0" smtClean="0"/>
            </a:br>
            <a:endParaRPr lang="tr-TR" dirty="0"/>
          </a:p>
        </p:txBody>
      </p:sp>
      <p:sp>
        <p:nvSpPr>
          <p:cNvPr id="3" name="2 Metin Yer Tutucusu"/>
          <p:cNvSpPr>
            <a:spLocks noGrp="1"/>
          </p:cNvSpPr>
          <p:nvPr>
            <p:ph type="body" idx="1"/>
          </p:nvPr>
        </p:nvSpPr>
        <p:spPr>
          <a:xfrm>
            <a:off x="381000" y="2285992"/>
            <a:ext cx="8763000" cy="5224464"/>
          </a:xfrm>
        </p:spPr>
        <p:txBody>
          <a:bodyPr>
            <a:normAutofit/>
          </a:bodyPr>
          <a:lstStyle/>
          <a:p>
            <a:r>
              <a:rPr lang="tr-TR" dirty="0" smtClean="0"/>
              <a:t>TEVFİZ-İ TALAK</a:t>
            </a:r>
          </a:p>
          <a:p>
            <a:endParaRPr lang="tr-TR" dirty="0" smtClean="0"/>
          </a:p>
          <a:p>
            <a:r>
              <a:rPr lang="tr-TR" dirty="0" smtClean="0"/>
              <a:t>İçlerinde Hanefî ve </a:t>
            </a:r>
            <a:r>
              <a:rPr lang="tr-TR" dirty="0" err="1" smtClean="0"/>
              <a:t>Şâfiîlerin</a:t>
            </a:r>
            <a:r>
              <a:rPr lang="tr-TR" dirty="0" smtClean="0"/>
              <a:t> de bulunduğu </a:t>
            </a:r>
            <a:r>
              <a:rPr lang="tr-TR" dirty="0" err="1" smtClean="0"/>
              <a:t>fukaha</a:t>
            </a:r>
            <a:r>
              <a:rPr lang="tr-TR" dirty="0" smtClean="0"/>
              <a:t> çoğunluğuna göre</a:t>
            </a:r>
          </a:p>
          <a:p>
            <a:r>
              <a:rPr lang="tr-TR" dirty="0" smtClean="0"/>
              <a:t>aynı anda verilen “üç boşama”, “üç talâk” olarak geçerli olup, bu takdirde koca, eşini tamamen boşamış olur (Şafii, el-</a:t>
            </a:r>
            <a:r>
              <a:rPr lang="tr-TR" dirty="0" err="1" smtClean="0"/>
              <a:t>Umm</a:t>
            </a:r>
            <a:r>
              <a:rPr lang="tr-TR" dirty="0" smtClean="0"/>
              <a:t>, VI, 473; </a:t>
            </a:r>
            <a:r>
              <a:rPr lang="tr-TR" dirty="0" err="1" smtClean="0"/>
              <a:t>Sahnun</a:t>
            </a:r>
            <a:r>
              <a:rPr lang="tr-TR" dirty="0" smtClean="0"/>
              <a:t>, el-</a:t>
            </a:r>
            <a:r>
              <a:rPr lang="tr-TR" dirty="0" err="1" smtClean="0"/>
              <a:t>Mudevvene</a:t>
            </a:r>
            <a:r>
              <a:rPr lang="tr-TR" dirty="0" smtClean="0"/>
              <a:t>,II, 3; </a:t>
            </a:r>
            <a:r>
              <a:rPr lang="tr-TR" dirty="0" err="1" smtClean="0"/>
              <a:t>Kuduri</a:t>
            </a:r>
            <a:r>
              <a:rPr lang="tr-TR" dirty="0" smtClean="0"/>
              <a:t>, el-Muhtasar, III, 37-38; </a:t>
            </a:r>
            <a:r>
              <a:rPr lang="tr-TR" dirty="0" err="1" smtClean="0"/>
              <a:t>İbn</a:t>
            </a:r>
            <a:r>
              <a:rPr lang="tr-TR" dirty="0" smtClean="0"/>
              <a:t> </a:t>
            </a:r>
            <a:r>
              <a:rPr lang="tr-TR" dirty="0" err="1" smtClean="0"/>
              <a:t>Ruşd</a:t>
            </a:r>
            <a:r>
              <a:rPr lang="tr-TR" dirty="0" smtClean="0"/>
              <a:t>, </a:t>
            </a:r>
            <a:r>
              <a:rPr lang="tr-TR" dirty="0" err="1" smtClean="0"/>
              <a:t>Bidaye</a:t>
            </a:r>
            <a:r>
              <a:rPr lang="tr-TR" dirty="0" smtClean="0"/>
              <a:t>, II, 61).</a:t>
            </a:r>
          </a:p>
          <a:p>
            <a:r>
              <a:rPr lang="tr-TR" dirty="0" smtClean="0"/>
              <a:t>Ashap ve </a:t>
            </a:r>
            <a:r>
              <a:rPr lang="tr-TR" dirty="0" err="1" smtClean="0"/>
              <a:t>tâbiûndan</a:t>
            </a:r>
            <a:r>
              <a:rPr lang="tr-TR" dirty="0" smtClean="0"/>
              <a:t> bu boşamayı üç sayanlar olduğu gibi tek sayanlar da vardır. Böyle bir boşamanın tek talâk olacağı görüşünü savunanlar, </a:t>
            </a:r>
            <a:r>
              <a:rPr lang="tr-TR" dirty="0" err="1" smtClean="0"/>
              <a:t>İbn</a:t>
            </a:r>
            <a:r>
              <a:rPr lang="tr-TR" dirty="0" smtClean="0"/>
              <a:t> Abbas’ın rivayet ettiği “Hz. Peygamber </a:t>
            </a:r>
            <a:r>
              <a:rPr lang="tr-TR" i="1" dirty="0" smtClean="0"/>
              <a:t>(s.a.s.) devrinde, Hz. </a:t>
            </a:r>
            <a:r>
              <a:rPr lang="tr-TR" i="1" dirty="0" err="1" smtClean="0"/>
              <a:t>Ebubekir’in</a:t>
            </a:r>
            <a:r>
              <a:rPr lang="tr-TR" i="1" dirty="0" smtClean="0"/>
              <a:t> </a:t>
            </a:r>
            <a:r>
              <a:rPr lang="tr-TR" dirty="0" smtClean="0"/>
              <a:t>devrinde ve Hz. Ömer’in hilâfetinin ilk iki senesinde üç talâk bir talâk sayılırdı” haberini (</a:t>
            </a:r>
            <a:r>
              <a:rPr lang="tr-TR" dirty="0" err="1" smtClean="0"/>
              <a:t>Muslim</a:t>
            </a:r>
            <a:r>
              <a:rPr lang="tr-TR" dirty="0" smtClean="0"/>
              <a:t>, Talak, 15; </a:t>
            </a:r>
            <a:r>
              <a:rPr lang="tr-TR" dirty="0" err="1" smtClean="0"/>
              <a:t>Ahmed</a:t>
            </a:r>
            <a:r>
              <a:rPr lang="tr-TR" dirty="0" smtClean="0"/>
              <a:t> b. </a:t>
            </a:r>
            <a:r>
              <a:rPr lang="tr-TR" dirty="0" err="1" smtClean="0"/>
              <a:t>Hanbel</a:t>
            </a:r>
            <a:r>
              <a:rPr lang="tr-TR" dirty="0" smtClean="0"/>
              <a:t>, el-</a:t>
            </a:r>
            <a:r>
              <a:rPr lang="tr-TR" dirty="0" err="1" smtClean="0"/>
              <a:t>Musned</a:t>
            </a:r>
            <a:r>
              <a:rPr lang="tr-TR" dirty="0" smtClean="0"/>
              <a:t>, V, 61) VE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612845"/>
            <a:ext cx="8143932" cy="5632311"/>
          </a:xfrm>
          <a:prstGeom prst="rect">
            <a:avLst/>
          </a:prstGeom>
        </p:spPr>
        <p:txBody>
          <a:bodyPr wrap="square">
            <a:spAutoFit/>
          </a:bodyPr>
          <a:lstStyle/>
          <a:p>
            <a:pPr algn="just"/>
            <a:r>
              <a:rPr lang="tr-TR" sz="2400" dirty="0" err="1" smtClean="0"/>
              <a:t>İbn</a:t>
            </a:r>
            <a:r>
              <a:rPr lang="tr-TR" sz="2400" dirty="0" smtClean="0"/>
              <a:t> Abbas’ın rivayet ettiği, “</a:t>
            </a:r>
            <a:r>
              <a:rPr lang="tr-TR" sz="2400" dirty="0" err="1" smtClean="0"/>
              <a:t>Rükâne</a:t>
            </a:r>
            <a:r>
              <a:rPr lang="tr-TR" sz="2400" dirty="0" smtClean="0"/>
              <a:t>, karısını bir mecliste üç talâk ile boşamıştı ve bunun için çok üzülüyordu. Hz. Peygamber </a:t>
            </a:r>
            <a:r>
              <a:rPr lang="tr-TR" sz="2400" i="1" dirty="0" smtClean="0"/>
              <a:t>(s.a.s.) ona, “Onu </a:t>
            </a:r>
            <a:r>
              <a:rPr lang="tr-TR" sz="2400" dirty="0" smtClean="0"/>
              <a:t>nasıl boşadın?” diye sordu. </a:t>
            </a:r>
            <a:r>
              <a:rPr lang="tr-TR" sz="2400" dirty="0" err="1" smtClean="0"/>
              <a:t>Rükâne</a:t>
            </a:r>
            <a:r>
              <a:rPr lang="tr-TR" sz="2400" dirty="0" smtClean="0"/>
              <a:t> “üç talâk ile boşadım” dedi. </a:t>
            </a:r>
            <a:r>
              <a:rPr lang="tr-TR" sz="2400" dirty="0" err="1" smtClean="0"/>
              <a:t>Resûlullah</a:t>
            </a:r>
            <a:r>
              <a:rPr lang="tr-TR" sz="2400" dirty="0" smtClean="0"/>
              <a:t> </a:t>
            </a:r>
            <a:r>
              <a:rPr lang="tr-TR" sz="2400" i="1" dirty="0" smtClean="0"/>
              <a:t>(s.a.s.) ona, “Tek mecliste mi?” dedi. O da “evet” cevabını verdi. Bunun </a:t>
            </a:r>
            <a:r>
              <a:rPr lang="tr-TR" sz="2400" dirty="0" smtClean="0"/>
              <a:t>üzerine </a:t>
            </a:r>
            <a:r>
              <a:rPr lang="tr-TR" sz="2400" dirty="0" err="1" smtClean="0"/>
              <a:t>Resûlullah</a:t>
            </a:r>
            <a:r>
              <a:rPr lang="tr-TR" sz="2400" dirty="0" smtClean="0"/>
              <a:t> “O bir talâktır. İstersen ona dönebilirsin.” buyurdu anlamındaki hadisini delil getirmişlerdir (Bkz. Ebu </a:t>
            </a:r>
            <a:r>
              <a:rPr lang="tr-TR" sz="2400" dirty="0" err="1" smtClean="0"/>
              <a:t>Davud</a:t>
            </a:r>
            <a:r>
              <a:rPr lang="tr-TR" sz="2400" dirty="0" smtClean="0"/>
              <a:t>, Talak 10; </a:t>
            </a:r>
            <a:r>
              <a:rPr lang="tr-TR" sz="2400" dirty="0" err="1" smtClean="0"/>
              <a:t>Tirmizi</a:t>
            </a:r>
            <a:r>
              <a:rPr lang="tr-TR" sz="2400" dirty="0" smtClean="0"/>
              <a:t>, Talak 2; </a:t>
            </a:r>
            <a:r>
              <a:rPr lang="tr-TR" sz="2400" dirty="0" err="1" smtClean="0"/>
              <a:t>Ahmed</a:t>
            </a:r>
            <a:r>
              <a:rPr lang="tr-TR" sz="2400" dirty="0" smtClean="0"/>
              <a:t> b. </a:t>
            </a:r>
            <a:r>
              <a:rPr lang="tr-TR" sz="2400" dirty="0" err="1" smtClean="0"/>
              <a:t>Hanbel</a:t>
            </a:r>
            <a:r>
              <a:rPr lang="tr-TR" sz="2400" dirty="0" smtClean="0"/>
              <a:t>, el-</a:t>
            </a:r>
            <a:r>
              <a:rPr lang="tr-TR" sz="2400" dirty="0" err="1" smtClean="0"/>
              <a:t>Musned</a:t>
            </a:r>
            <a:r>
              <a:rPr lang="tr-TR" sz="2400" dirty="0" smtClean="0"/>
              <a:t>, IV, 215).</a:t>
            </a:r>
          </a:p>
          <a:p>
            <a:pPr algn="just"/>
            <a:endParaRPr lang="tr-TR" sz="2400" dirty="0" smtClean="0"/>
          </a:p>
          <a:p>
            <a:pPr algn="just"/>
            <a:endParaRPr lang="tr-TR" sz="2400" dirty="0" smtClean="0"/>
          </a:p>
          <a:p>
            <a:pPr algn="just"/>
            <a:r>
              <a:rPr lang="tr-TR" sz="2400" dirty="0" smtClean="0"/>
              <a:t>Bu ikinci görüşe göre aynı mecliste/ortamda verilen “üç talâk”, “bir talâk” olarak gerçekleşir. Din İşleri Yüksek Kurulu da bu görüşü benimsemiştir.</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l"/>
            <a:r>
              <a:rPr lang="tr-TR" dirty="0" smtClean="0">
                <a:latin typeface="Algerian" pitchFamily="82" charset="0"/>
              </a:rPr>
              <a:t>Evlilik Öncesi Dönem </a:t>
            </a:r>
            <a:r>
              <a:rPr lang="tr-TR" dirty="0" err="1" smtClean="0">
                <a:latin typeface="Algerian" pitchFamily="82" charset="0"/>
              </a:rPr>
              <a:t>NiŞanlIlIk</a:t>
            </a:r>
            <a:r>
              <a:rPr lang="tr-TR" dirty="0" smtClean="0">
                <a:latin typeface="Algerian" pitchFamily="82" charset="0"/>
              </a:rPr>
              <a:t> </a:t>
            </a:r>
            <a:endParaRPr lang="tr-TR" dirty="0">
              <a:latin typeface="Algerian" pitchFamily="82" charset="0"/>
            </a:endParaRPr>
          </a:p>
        </p:txBody>
      </p:sp>
      <p:sp>
        <p:nvSpPr>
          <p:cNvPr id="3" name="2 Alt Başlık"/>
          <p:cNvSpPr>
            <a:spLocks noGrp="1"/>
          </p:cNvSpPr>
          <p:nvPr>
            <p:ph type="subTitle" idx="1"/>
          </p:nvPr>
        </p:nvSpPr>
        <p:spPr>
          <a:xfrm>
            <a:off x="0" y="2250280"/>
            <a:ext cx="9144000" cy="4607720"/>
          </a:xfrm>
        </p:spPr>
        <p:txBody>
          <a:bodyPr>
            <a:normAutofit/>
          </a:bodyPr>
          <a:lstStyle/>
          <a:p>
            <a:pPr algn="l"/>
            <a:r>
              <a:rPr lang="tr-TR" sz="2000" dirty="0" smtClean="0">
                <a:solidFill>
                  <a:schemeClr val="tx1"/>
                </a:solidFill>
                <a:latin typeface="Arial Black" pitchFamily="34" charset="0"/>
                <a:cs typeface="Aharoni" pitchFamily="2" charset="-79"/>
              </a:rPr>
              <a:t>Evlenmeyi diğer akitlerden ayıran özelliklerden biri bu akitten önce genellikle bir nişanlanma döneminin geçirilmesidir. Taraflar bu süreç içinde birbirlerini daha iyi tanımakta, karşılıklı hediyeler alınıp verilmektedir.</a:t>
            </a:r>
            <a:br>
              <a:rPr lang="tr-TR" sz="2000" dirty="0" smtClean="0">
                <a:solidFill>
                  <a:schemeClr val="tx1"/>
                </a:solidFill>
                <a:latin typeface="Arial Black" pitchFamily="34" charset="0"/>
                <a:cs typeface="Aharoni" pitchFamily="2" charset="-79"/>
              </a:rPr>
            </a:br>
            <a:r>
              <a:rPr lang="tr-TR" sz="2000" dirty="0" smtClean="0">
                <a:solidFill>
                  <a:schemeClr val="accent2">
                    <a:lumMod val="60000"/>
                    <a:lumOff val="40000"/>
                  </a:schemeClr>
                </a:solidFill>
                <a:latin typeface="Arial Black" pitchFamily="34" charset="0"/>
                <a:cs typeface="Aharoni" pitchFamily="2" charset="-79"/>
              </a:rPr>
              <a:t>Bu dönemde nişanlıların mahremiyet ölçülerini gözetmek kaydıyla birbirlerini daha yakından tanımak amacıyla görüşüp konuşmalarında bir sakınca yoktur.</a:t>
            </a:r>
            <a:r>
              <a:rPr lang="tr-TR" sz="2000" dirty="0" smtClean="0">
                <a:solidFill>
                  <a:schemeClr val="tx1"/>
                </a:solidFill>
                <a:latin typeface="Arial Black" pitchFamily="34" charset="0"/>
                <a:cs typeface="Aharoni" pitchFamily="2" charset="-79"/>
              </a:rPr>
              <a:t/>
            </a:r>
            <a:br>
              <a:rPr lang="tr-TR" sz="2000" dirty="0" smtClean="0">
                <a:solidFill>
                  <a:schemeClr val="tx1"/>
                </a:solidFill>
                <a:latin typeface="Arial Black" pitchFamily="34" charset="0"/>
                <a:cs typeface="Aharoni" pitchFamily="2" charset="-79"/>
              </a:rPr>
            </a:br>
            <a:r>
              <a:rPr lang="tr-TR" sz="2000" dirty="0" smtClean="0">
                <a:solidFill>
                  <a:schemeClr val="tx1"/>
                </a:solidFill>
                <a:latin typeface="Arial Black" pitchFamily="34" charset="0"/>
                <a:cs typeface="Aharoni" pitchFamily="2" charset="-79"/>
              </a:rPr>
              <a:t>Fakat nişanlıların flört etmeleri, dost hayatı yaşamaları, dedikoduya mahal verecek şekilde baş başa kalmaları, el ele tutuşmaları ve benzeri İslam’ın onaylamadığı davranışlardan uzak durmaları gerekir (</a:t>
            </a:r>
            <a:r>
              <a:rPr lang="tr-TR" sz="2000" dirty="0" err="1" smtClean="0">
                <a:solidFill>
                  <a:schemeClr val="tx1"/>
                </a:solidFill>
                <a:latin typeface="Arial Black" pitchFamily="34" charset="0"/>
                <a:cs typeface="Aharoni" pitchFamily="2" charset="-79"/>
              </a:rPr>
              <a:t>Tirmizî</a:t>
            </a:r>
            <a:r>
              <a:rPr lang="tr-TR" sz="2000" dirty="0" smtClean="0">
                <a:solidFill>
                  <a:schemeClr val="tx1"/>
                </a:solidFill>
                <a:latin typeface="Arial Black" pitchFamily="34" charset="0"/>
                <a:cs typeface="Aharoni" pitchFamily="2" charset="-79"/>
              </a:rPr>
              <a:t>, </a:t>
            </a:r>
            <a:r>
              <a:rPr lang="tr-TR" sz="2000" dirty="0" err="1" smtClean="0">
                <a:solidFill>
                  <a:schemeClr val="tx1"/>
                </a:solidFill>
                <a:latin typeface="Arial Black" pitchFamily="34" charset="0"/>
                <a:cs typeface="Aharoni" pitchFamily="2" charset="-79"/>
              </a:rPr>
              <a:t>Fiten</a:t>
            </a:r>
            <a:r>
              <a:rPr lang="tr-TR" sz="2000" dirty="0" smtClean="0">
                <a:solidFill>
                  <a:schemeClr val="tx1"/>
                </a:solidFill>
                <a:latin typeface="Arial Black" pitchFamily="34" charset="0"/>
                <a:cs typeface="Aharoni" pitchFamily="2" charset="-79"/>
              </a:rPr>
              <a:t> 7; </a:t>
            </a:r>
            <a:r>
              <a:rPr lang="tr-TR" sz="2000" dirty="0" err="1" smtClean="0">
                <a:solidFill>
                  <a:schemeClr val="tx1"/>
                </a:solidFill>
                <a:latin typeface="Arial Black" pitchFamily="34" charset="0"/>
                <a:cs typeface="Aharoni" pitchFamily="2" charset="-79"/>
              </a:rPr>
              <a:t>Ahmed</a:t>
            </a:r>
            <a:r>
              <a:rPr lang="tr-TR" sz="2000" dirty="0" smtClean="0">
                <a:solidFill>
                  <a:schemeClr val="tx1"/>
                </a:solidFill>
                <a:latin typeface="Arial Black" pitchFamily="34" charset="0"/>
                <a:cs typeface="Aharoni" pitchFamily="2" charset="-79"/>
              </a:rPr>
              <a:t> b. </a:t>
            </a:r>
            <a:r>
              <a:rPr lang="tr-TR" sz="2000" dirty="0" err="1" smtClean="0">
                <a:solidFill>
                  <a:schemeClr val="tx1"/>
                </a:solidFill>
                <a:latin typeface="Arial Black" pitchFamily="34" charset="0"/>
                <a:cs typeface="Aharoni" pitchFamily="2" charset="-79"/>
              </a:rPr>
              <a:t>Hanbel</a:t>
            </a:r>
            <a:r>
              <a:rPr lang="tr-TR" sz="2000" dirty="0" smtClean="0">
                <a:solidFill>
                  <a:schemeClr val="tx1"/>
                </a:solidFill>
                <a:latin typeface="Arial Black" pitchFamily="34" charset="0"/>
                <a:cs typeface="Aharoni" pitchFamily="2" charset="-79"/>
              </a:rPr>
              <a:t>, el-</a:t>
            </a:r>
            <a:r>
              <a:rPr lang="tr-TR" sz="2000" dirty="0" err="1" smtClean="0">
                <a:solidFill>
                  <a:schemeClr val="tx1"/>
                </a:solidFill>
                <a:latin typeface="Arial Black" pitchFamily="34" charset="0"/>
                <a:cs typeface="Aharoni" pitchFamily="2" charset="-79"/>
              </a:rPr>
              <a:t>Müsned</a:t>
            </a:r>
            <a:r>
              <a:rPr lang="tr-TR" sz="2000" dirty="0" smtClean="0">
                <a:solidFill>
                  <a:schemeClr val="tx1"/>
                </a:solidFill>
                <a:latin typeface="Arial Black" pitchFamily="34" charset="0"/>
                <a:cs typeface="Aharoni" pitchFamily="2" charset="-79"/>
              </a:rPr>
              <a:t>, I, 310,311, no: 176).</a:t>
            </a:r>
            <a:r>
              <a:rPr lang="tr-TR" sz="1400" dirty="0" smtClean="0">
                <a:solidFill>
                  <a:schemeClr val="tx1"/>
                </a:solidFill>
                <a:latin typeface="Aharoni" pitchFamily="2" charset="-79"/>
                <a:cs typeface="Aharoni" pitchFamily="2" charset="-79"/>
              </a:rPr>
              <a:t/>
            </a:r>
            <a:br>
              <a:rPr lang="tr-TR" sz="1400" dirty="0" smtClean="0">
                <a:solidFill>
                  <a:schemeClr val="tx1"/>
                </a:solidFill>
                <a:latin typeface="Aharoni" pitchFamily="2" charset="-79"/>
                <a:cs typeface="Aharoni" pitchFamily="2" charset="-79"/>
              </a:rPr>
            </a:br>
            <a:endParaRPr lang="tr-TR"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ÖFKE ANINDA BOŞAMA GEÇERLİ Mİ?</a:t>
            </a:r>
            <a:endParaRPr lang="tr-TR" dirty="0"/>
          </a:p>
        </p:txBody>
      </p:sp>
      <p:sp>
        <p:nvSpPr>
          <p:cNvPr id="3" name="2 Metin Yer Tutucusu"/>
          <p:cNvSpPr>
            <a:spLocks noGrp="1"/>
          </p:cNvSpPr>
          <p:nvPr>
            <p:ph type="body" idx="1"/>
          </p:nvPr>
        </p:nvSpPr>
        <p:spPr>
          <a:xfrm>
            <a:off x="381000" y="1633536"/>
            <a:ext cx="8763000" cy="5010174"/>
          </a:xfrm>
        </p:spPr>
        <p:txBody>
          <a:bodyPr>
            <a:noAutofit/>
          </a:bodyPr>
          <a:lstStyle/>
          <a:p>
            <a:r>
              <a:rPr lang="tr-TR" dirty="0" smtClean="0"/>
              <a:t>Eda ehliyetine sahip, ergen, aklı başında olan kişilerin tasarrufları</a:t>
            </a:r>
          </a:p>
          <a:p>
            <a:r>
              <a:rPr lang="tr-TR" dirty="0" smtClean="0"/>
              <a:t>geçerli olduğundan ne dediğini bilecek derecedeki öfke hâlinde yapılan boşamalar geçerlidir. Ancak şuurunu kaybedip ne dediğini ve ne yaptığını bilemeyecek derecede cinnet ve sinir krizi geçiren yani kontrolünü kaybeden kimsenin boşaması geçerli değildir (</a:t>
            </a:r>
            <a:r>
              <a:rPr lang="tr-TR" dirty="0" err="1" smtClean="0"/>
              <a:t>İbn</a:t>
            </a:r>
            <a:r>
              <a:rPr lang="tr-TR" dirty="0" smtClean="0"/>
              <a:t> Abidin, </a:t>
            </a:r>
            <a:r>
              <a:rPr lang="tr-TR" dirty="0" err="1" smtClean="0"/>
              <a:t>Reddu’l</a:t>
            </a:r>
            <a:r>
              <a:rPr lang="tr-TR" dirty="0" smtClean="0"/>
              <a:t>-muhtar, IV, 452- 453). Ne dediğini ve ne yaptığını bilmemenin ölçüsü, öfke hâli geçtikten sonra kişinin o hâldeki tasarruflarını hatırlamamasıdır.</a:t>
            </a:r>
          </a:p>
          <a:p>
            <a:endParaRPr lang="tr-TR" dirty="0" smtClean="0"/>
          </a:p>
          <a:p>
            <a:r>
              <a:rPr lang="tr-TR" dirty="0" smtClean="0"/>
              <a:t>Nitekim Hz. Peygamber </a:t>
            </a:r>
            <a:r>
              <a:rPr lang="tr-TR" i="1" dirty="0" smtClean="0"/>
              <a:t>(s.a.s.), aşırı derecede öfke ve baskı altında</a:t>
            </a:r>
          </a:p>
          <a:p>
            <a:r>
              <a:rPr lang="tr-TR" dirty="0" smtClean="0"/>
              <a:t>yapılan boşamaların geçerli olmayacağını bildirmiştir (Ebu </a:t>
            </a:r>
            <a:r>
              <a:rPr lang="tr-TR" dirty="0" err="1" smtClean="0"/>
              <a:t>Davud</a:t>
            </a:r>
            <a:r>
              <a:rPr lang="tr-TR" dirty="0" smtClean="0"/>
              <a:t>, Talak, 8; </a:t>
            </a:r>
            <a:r>
              <a:rPr lang="tr-TR" dirty="0" err="1" smtClean="0"/>
              <a:t>İbn</a:t>
            </a:r>
            <a:r>
              <a:rPr lang="tr-TR" dirty="0" smtClean="0"/>
              <a:t> </a:t>
            </a:r>
            <a:r>
              <a:rPr lang="tr-TR" dirty="0" err="1" smtClean="0"/>
              <a:t>Mace</a:t>
            </a:r>
            <a:r>
              <a:rPr lang="tr-TR" dirty="0" smtClean="0"/>
              <a:t>, Talak, 16).</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İKRAH ALTINDA BOŞAMA GEÇERLİ Mİ?</a:t>
            </a:r>
            <a:endParaRPr lang="tr-TR" dirty="0"/>
          </a:p>
        </p:txBody>
      </p:sp>
      <p:sp>
        <p:nvSpPr>
          <p:cNvPr id="3" name="2 Metin Yer Tutucusu"/>
          <p:cNvSpPr>
            <a:spLocks noGrp="1"/>
          </p:cNvSpPr>
          <p:nvPr>
            <p:ph type="body" idx="1"/>
          </p:nvPr>
        </p:nvSpPr>
        <p:spPr>
          <a:xfrm>
            <a:off x="381000" y="1633536"/>
            <a:ext cx="8763000" cy="4867298"/>
          </a:xfrm>
        </p:spPr>
        <p:txBody>
          <a:bodyPr>
            <a:normAutofit/>
          </a:bodyPr>
          <a:lstStyle/>
          <a:p>
            <a:r>
              <a:rPr lang="tr-TR" sz="2800" dirty="0" smtClean="0"/>
              <a:t>Baskı ve tehdit (ikrah) altında boşama Hanefi mezhebine göre geçerli (</a:t>
            </a:r>
            <a:r>
              <a:rPr lang="tr-TR" sz="2800" dirty="0" err="1" smtClean="0"/>
              <a:t>Serahsi</a:t>
            </a:r>
            <a:r>
              <a:rPr lang="tr-TR" sz="2800" dirty="0" smtClean="0"/>
              <a:t>, el-</a:t>
            </a:r>
            <a:r>
              <a:rPr lang="tr-TR" sz="2800" dirty="0" err="1" smtClean="0"/>
              <a:t>Mebsut</a:t>
            </a:r>
            <a:r>
              <a:rPr lang="tr-TR" sz="2800" dirty="0" smtClean="0"/>
              <a:t>, XXIV, 40) diğer mezheplere göre ise geçersizdir (</a:t>
            </a:r>
            <a:r>
              <a:rPr lang="tr-TR" sz="2800" dirty="0" err="1" smtClean="0"/>
              <a:t>İbn</a:t>
            </a:r>
            <a:r>
              <a:rPr lang="tr-TR" sz="2800" dirty="0" smtClean="0"/>
              <a:t> </a:t>
            </a:r>
            <a:r>
              <a:rPr lang="tr-TR" sz="2800" dirty="0" err="1" smtClean="0"/>
              <a:t>Kudame</a:t>
            </a:r>
            <a:r>
              <a:rPr lang="tr-TR" sz="2800" dirty="0" smtClean="0"/>
              <a:t>, el-</a:t>
            </a:r>
            <a:r>
              <a:rPr lang="tr-TR" sz="2800" dirty="0" err="1" smtClean="0"/>
              <a:t>Muğni</a:t>
            </a:r>
            <a:r>
              <a:rPr lang="tr-TR" sz="2800" dirty="0" smtClean="0"/>
              <a:t>, X, 350, </a:t>
            </a:r>
            <a:r>
              <a:rPr lang="tr-TR" sz="2800" dirty="0" err="1" smtClean="0"/>
              <a:t>Maverdi</a:t>
            </a:r>
            <a:r>
              <a:rPr lang="tr-TR" sz="2800" dirty="0" smtClean="0"/>
              <a:t>, el-Havi, X, 231). </a:t>
            </a:r>
          </a:p>
          <a:p>
            <a:r>
              <a:rPr lang="tr-TR" sz="2800" dirty="0" smtClean="0"/>
              <a:t>Osmanlı </a:t>
            </a:r>
            <a:r>
              <a:rPr lang="tr-TR" sz="2800" dirty="0" err="1" smtClean="0"/>
              <a:t>Hukûk</a:t>
            </a:r>
            <a:r>
              <a:rPr lang="tr-TR" sz="2800" dirty="0" smtClean="0"/>
              <a:t>-ı Aile Kararnamesi’nde de baskı ve tehdit altında kalan kimsenin boşamasının geçerli olmadığı görüşü benimsenmiştir (HAK, md. 57, 105). Günümüzde de fetva bu görüşe göre verilmektedir.</a:t>
            </a:r>
            <a:endParaRPr lang="tr-TR"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RESMİ NİKAHI BULUNMAYAN KADIN NASIL BOŞANIR?</a:t>
            </a:r>
            <a:endParaRPr lang="tr-TR" dirty="0"/>
          </a:p>
        </p:txBody>
      </p:sp>
      <p:sp>
        <p:nvSpPr>
          <p:cNvPr id="3" name="2 Metin Yer Tutucusu"/>
          <p:cNvSpPr>
            <a:spLocks noGrp="1"/>
          </p:cNvSpPr>
          <p:nvPr>
            <p:ph type="body" idx="1"/>
          </p:nvPr>
        </p:nvSpPr>
        <p:spPr>
          <a:xfrm>
            <a:off x="381000" y="1633536"/>
            <a:ext cx="8763000" cy="5224464"/>
          </a:xfrm>
        </p:spPr>
        <p:txBody>
          <a:bodyPr>
            <a:normAutofit/>
          </a:bodyPr>
          <a:lstStyle/>
          <a:p>
            <a:r>
              <a:rPr lang="tr-TR" dirty="0" smtClean="0"/>
              <a:t>Tarafların hukukunu korumak için nikâhın tescili önemlidir. Bununla</a:t>
            </a:r>
          </a:p>
          <a:p>
            <a:r>
              <a:rPr lang="tr-TR" dirty="0" smtClean="0"/>
              <a:t>birlikte halk arasında </a:t>
            </a:r>
            <a:r>
              <a:rPr lang="tr-TR" dirty="0" err="1" smtClean="0"/>
              <a:t>dînî</a:t>
            </a:r>
            <a:r>
              <a:rPr lang="tr-TR" dirty="0" smtClean="0"/>
              <a:t> nikâh olarak bilinen bir merasimle de bazen</a:t>
            </a:r>
          </a:p>
          <a:p>
            <a:r>
              <a:rPr lang="tr-TR" dirty="0" smtClean="0"/>
              <a:t>evlilikler söz konusu olabilmektedir.</a:t>
            </a:r>
          </a:p>
          <a:p>
            <a:r>
              <a:rPr lang="tr-TR" dirty="0" smtClean="0"/>
              <a:t>Bu evlilikte boşama durumunda kadın ve erkeğin aileleri bu konuda bir sonuca varmak üzere birer hakem seçerler (Nisa, 4/35).</a:t>
            </a:r>
          </a:p>
          <a:p>
            <a:r>
              <a:rPr lang="tr-TR" dirty="0" smtClean="0"/>
              <a:t>Ailelerden biri hakem seçmeye yanaşmazsa sorumluluk sahibi yakınları âdil ve tarafsız bir hakem seçebilirler. Hakemlerin yetkisi konusunda âlimler farklı görüşler ortaya koymuşlardır.</a:t>
            </a:r>
          </a:p>
          <a:p>
            <a:r>
              <a:rPr lang="tr-TR" dirty="0" smtClean="0"/>
              <a:t>İmam </a:t>
            </a:r>
            <a:r>
              <a:rPr lang="tr-TR" dirty="0" err="1" smtClean="0"/>
              <a:t>Mâlik’in</a:t>
            </a:r>
            <a:r>
              <a:rPr lang="tr-TR" dirty="0" smtClean="0"/>
              <a:t> görüşüne göre ise, hakemler duruma göre evliliğin devamına ya da sona erdirilmesine hükmedebilirler (</a:t>
            </a:r>
            <a:r>
              <a:rPr lang="tr-TR" dirty="0" err="1" smtClean="0"/>
              <a:t>Cassas</a:t>
            </a:r>
            <a:r>
              <a:rPr lang="tr-TR" dirty="0" smtClean="0"/>
              <a:t>, </a:t>
            </a:r>
            <a:r>
              <a:rPr lang="tr-TR" dirty="0" err="1" smtClean="0"/>
              <a:t>Ahkamu’l</a:t>
            </a:r>
            <a:r>
              <a:rPr lang="tr-TR" dirty="0" smtClean="0"/>
              <a:t>-Kur‘an, III, 152; </a:t>
            </a:r>
            <a:r>
              <a:rPr lang="tr-TR" dirty="0" err="1" smtClean="0"/>
              <a:t>İbn</a:t>
            </a:r>
            <a:r>
              <a:rPr lang="tr-TR" dirty="0" smtClean="0"/>
              <a:t> </a:t>
            </a:r>
            <a:r>
              <a:rPr lang="tr-TR" dirty="0" err="1" smtClean="0"/>
              <a:t>Ruşd</a:t>
            </a:r>
            <a:r>
              <a:rPr lang="tr-TR" dirty="0" smtClean="0"/>
              <a:t>, </a:t>
            </a:r>
            <a:r>
              <a:rPr lang="tr-TR" dirty="0" err="1" smtClean="0"/>
              <a:t>Bidaye</a:t>
            </a:r>
            <a:r>
              <a:rPr lang="tr-TR" dirty="0" smtClean="0"/>
              <a:t>, II, 99). </a:t>
            </a:r>
          </a:p>
          <a:p>
            <a:r>
              <a:rPr lang="tr-TR" dirty="0" err="1" smtClean="0"/>
              <a:t>Hukûk</a:t>
            </a:r>
            <a:r>
              <a:rPr lang="tr-TR" dirty="0" smtClean="0"/>
              <a:t>-ı </a:t>
            </a:r>
            <a:r>
              <a:rPr lang="tr-TR" dirty="0" err="1" smtClean="0"/>
              <a:t>Âile</a:t>
            </a:r>
            <a:r>
              <a:rPr lang="tr-TR" dirty="0" smtClean="0"/>
              <a:t> </a:t>
            </a:r>
            <a:r>
              <a:rPr lang="tr-TR" dirty="0" err="1" smtClean="0"/>
              <a:t>Kararnâmesi</a:t>
            </a:r>
            <a:r>
              <a:rPr lang="tr-TR" dirty="0" smtClean="0"/>
              <a:t> de bu </a:t>
            </a:r>
            <a:r>
              <a:rPr lang="tr-TR" dirty="0" err="1" smtClean="0"/>
              <a:t>ictihadı</a:t>
            </a:r>
            <a:r>
              <a:rPr lang="tr-TR" dirty="0" smtClean="0"/>
              <a:t> kanunlaştırmıştır.</a:t>
            </a:r>
          </a:p>
          <a:p>
            <a:r>
              <a:rPr lang="tr-TR" dirty="0" smtClean="0"/>
              <a:t>(HAK, md. 130).</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28"/>
            <a:ext cx="7239000" cy="1362075"/>
          </a:xfrm>
        </p:spPr>
        <p:txBody>
          <a:bodyPr>
            <a:noAutofit/>
          </a:bodyPr>
          <a:lstStyle/>
          <a:p>
            <a:r>
              <a:rPr lang="tr-TR" sz="2800" dirty="0" smtClean="0"/>
              <a:t>Dinen gerçekleşen boşamadan sonra mahkemede verilen boşanma kararı yeni bir talak sayılır mı?</a:t>
            </a:r>
            <a:endParaRPr lang="tr-TR" sz="2800" dirty="0"/>
          </a:p>
        </p:txBody>
      </p:sp>
      <p:sp>
        <p:nvSpPr>
          <p:cNvPr id="3" name="2 Metin Yer Tutucusu"/>
          <p:cNvSpPr>
            <a:spLocks noGrp="1"/>
          </p:cNvSpPr>
          <p:nvPr>
            <p:ph type="body" idx="1"/>
          </p:nvPr>
        </p:nvSpPr>
        <p:spPr>
          <a:xfrm>
            <a:off x="381000" y="1633536"/>
            <a:ext cx="8763000" cy="5224464"/>
          </a:xfrm>
        </p:spPr>
        <p:txBody>
          <a:bodyPr>
            <a:normAutofit/>
          </a:bodyPr>
          <a:lstStyle/>
          <a:p>
            <a:r>
              <a:rPr lang="tr-TR" sz="3200" dirty="0" smtClean="0"/>
              <a:t>Dinen gerçekleşen bir boşamadan sonra bunun hukuken de tescili için başvurulan mahkemenin verdiği karar, önceki boşamanın teyit ve tescilidir; ayrı bir boşama sayılmaz.</a:t>
            </a:r>
            <a:endParaRPr lang="tr-TR"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Düğünlerde verilen hediyeler boşanma durumunda kime kalır?</a:t>
            </a:r>
            <a:endParaRPr lang="tr-TR" dirty="0"/>
          </a:p>
        </p:txBody>
      </p:sp>
      <p:sp>
        <p:nvSpPr>
          <p:cNvPr id="3" name="2 Metin Yer Tutucusu"/>
          <p:cNvSpPr>
            <a:spLocks noGrp="1"/>
          </p:cNvSpPr>
          <p:nvPr>
            <p:ph type="body" idx="1"/>
          </p:nvPr>
        </p:nvSpPr>
        <p:spPr>
          <a:xfrm>
            <a:off x="381000" y="1633536"/>
            <a:ext cx="8763000" cy="5224464"/>
          </a:xfrm>
        </p:spPr>
        <p:txBody>
          <a:bodyPr/>
          <a:lstStyle/>
          <a:p>
            <a:r>
              <a:rPr lang="tr-TR" dirty="0" smtClean="0"/>
              <a:t>Düğünlerde, evlenen erkek ve kızın birbirlerine ve bunların anne,</a:t>
            </a:r>
          </a:p>
          <a:p>
            <a:r>
              <a:rPr lang="tr-TR" dirty="0" smtClean="0"/>
              <a:t>baba, nine, kardeş, amca, dayı, hala, teyze gibi mahrem akrabalarının kendilerine vermiş oldukları hediyeler hibe hükmünde olup tek taraflı olarak bunlardan dönmeleri caiz değildir. Ancak bunların dışındakiler, </a:t>
            </a:r>
            <a:r>
              <a:rPr lang="tr-TR" dirty="0" err="1" smtClean="0"/>
              <a:t>tahrimen</a:t>
            </a:r>
            <a:r>
              <a:rPr lang="tr-TR" dirty="0" smtClean="0"/>
              <a:t> mekruh olmakla birlikte verdikleri hediyeyi geri isteyebilirler.</a:t>
            </a:r>
          </a:p>
          <a:p>
            <a:r>
              <a:rPr lang="tr-TR" dirty="0" smtClean="0"/>
              <a:t>Hediyeler ise eşlerden hangisine verilmiş ise ona ait olur. Kimin adına</a:t>
            </a:r>
          </a:p>
          <a:p>
            <a:r>
              <a:rPr lang="tr-TR" dirty="0" smtClean="0"/>
              <a:t>getirildiği bilinmemesi hâlinde, mümkünse getirenlerden sorulur ve</a:t>
            </a:r>
          </a:p>
          <a:p>
            <a:r>
              <a:rPr lang="tr-TR" dirty="0" smtClean="0"/>
              <a:t>onların sözüne göre hareket edilir. Bunun mümkün olmaması hâlinde</a:t>
            </a:r>
          </a:p>
          <a:p>
            <a:r>
              <a:rPr lang="tr-TR" dirty="0" smtClean="0"/>
              <a:t>bulunulan yerin örf ve âdetine göre hareket edilir (el-</a:t>
            </a:r>
            <a:r>
              <a:rPr lang="tr-TR" dirty="0" err="1" smtClean="0"/>
              <a:t>Fetava’l</a:t>
            </a:r>
            <a:r>
              <a:rPr lang="tr-TR" dirty="0" smtClean="0"/>
              <a:t>-</a:t>
            </a:r>
            <a:r>
              <a:rPr lang="tr-TR" dirty="0" err="1" smtClean="0"/>
              <a:t>Hindiyye</a:t>
            </a:r>
            <a:r>
              <a:rPr lang="tr-TR" dirty="0" smtClean="0"/>
              <a:t>, IV, 427,428). </a:t>
            </a:r>
          </a:p>
          <a:p>
            <a:r>
              <a:rPr lang="tr-TR" dirty="0" smtClean="0"/>
              <a:t>Damadın veya ana babasının geline taktıkları takılar </a:t>
            </a:r>
            <a:r>
              <a:rPr lang="tr-TR" dirty="0" err="1" smtClean="0"/>
              <a:t>örfen</a:t>
            </a:r>
            <a:r>
              <a:rPr lang="tr-TR" dirty="0" smtClean="0"/>
              <a:t> </a:t>
            </a:r>
            <a:r>
              <a:rPr lang="tr-TR" dirty="0" err="1" smtClean="0"/>
              <a:t>mehirden</a:t>
            </a:r>
            <a:endParaRPr lang="tr-TR" dirty="0" smtClean="0"/>
          </a:p>
          <a:p>
            <a:r>
              <a:rPr lang="tr-TR" dirty="0" smtClean="0"/>
              <a:t>sayılıyorsa </a:t>
            </a:r>
            <a:r>
              <a:rPr lang="tr-TR" dirty="0" err="1" smtClean="0"/>
              <a:t>mehirdir</a:t>
            </a:r>
            <a:r>
              <a:rPr lang="tr-TR" dirty="0" smtClean="0"/>
              <a:t>; asla geri alınamaz.</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Boşanma davası uzun süre sonuçlanmayan kadının aldığı</a:t>
            </a:r>
            <a:br>
              <a:rPr lang="tr-TR" dirty="0" smtClean="0"/>
            </a:br>
            <a:r>
              <a:rPr lang="tr-TR" dirty="0" smtClean="0"/>
              <a:t>nafaka helal midir?</a:t>
            </a:r>
            <a:endParaRPr lang="tr-TR" dirty="0"/>
          </a:p>
        </p:txBody>
      </p:sp>
      <p:sp>
        <p:nvSpPr>
          <p:cNvPr id="3" name="2 Metin Yer Tutucusu"/>
          <p:cNvSpPr>
            <a:spLocks noGrp="1"/>
          </p:cNvSpPr>
          <p:nvPr>
            <p:ph type="body" idx="1"/>
          </p:nvPr>
        </p:nvSpPr>
        <p:spPr>
          <a:xfrm>
            <a:off x="381000" y="1633536"/>
            <a:ext cx="8763000" cy="5224464"/>
          </a:xfrm>
        </p:spPr>
        <p:txBody>
          <a:bodyPr>
            <a:normAutofit/>
          </a:bodyPr>
          <a:lstStyle/>
          <a:p>
            <a:pPr algn="just"/>
            <a:r>
              <a:rPr lang="tr-TR" sz="2400" dirty="0" smtClean="0"/>
              <a:t>Dinen boşama olmadan mahkemeye boşanma davası açılmış ve kadın da evi terk etmemişse mahkeme devam ettiği sürece eşler evli hükmünde olduğundan, dava süresince de kadının nafakasını temin etme yükümlülüğü kocasına aittir. Bu yükümlülük mahkeme boşadıktan sonra başlayan </a:t>
            </a:r>
            <a:r>
              <a:rPr lang="tr-TR" sz="2400" dirty="0" err="1" smtClean="0"/>
              <a:t>iddet</a:t>
            </a:r>
            <a:r>
              <a:rPr lang="tr-TR" sz="2400" dirty="0" smtClean="0"/>
              <a:t> süresi bitinceye kadar devam eder.</a:t>
            </a:r>
          </a:p>
          <a:p>
            <a:pPr algn="just"/>
            <a:endParaRPr lang="tr-TR" sz="2400" dirty="0" smtClean="0"/>
          </a:p>
          <a:p>
            <a:pPr algn="just"/>
            <a:r>
              <a:rPr lang="tr-TR" sz="2400" dirty="0" smtClean="0"/>
              <a:t>Ancak dinen boşanma gerçekleşmişse süreç devam etse bile İslam hukukuna göre kocanın eşine yönelik nafaka borcu </a:t>
            </a:r>
            <a:r>
              <a:rPr lang="tr-TR" sz="2400" dirty="0" err="1" smtClean="0"/>
              <a:t>iddetin</a:t>
            </a:r>
            <a:r>
              <a:rPr lang="tr-TR" sz="2400" dirty="0" smtClean="0"/>
              <a:t> bitimiyle sona erer.</a:t>
            </a:r>
            <a:endParaRPr lang="tr-TR" sz="2400" dirty="0"/>
          </a:p>
        </p:txBody>
      </p:sp>
      <p:sp>
        <p:nvSpPr>
          <p:cNvPr id="4" name="3 5-Nokta Yıldız"/>
          <p:cNvSpPr/>
          <p:nvPr/>
        </p:nvSpPr>
        <p:spPr>
          <a:xfrm>
            <a:off x="6500826" y="500042"/>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NESEP VE SÜT HISIMLIĞI</a:t>
            </a:r>
            <a:endParaRPr lang="tr-TR" dirty="0"/>
          </a:p>
        </p:txBody>
      </p:sp>
      <p:sp>
        <p:nvSpPr>
          <p:cNvPr id="3" name="2 Metin Yer Tutucusu"/>
          <p:cNvSpPr>
            <a:spLocks noGrp="1"/>
          </p:cNvSpPr>
          <p:nvPr>
            <p:ph type="body" idx="1"/>
          </p:nvPr>
        </p:nvSpPr>
        <p:spPr>
          <a:xfrm>
            <a:off x="381000" y="1633536"/>
            <a:ext cx="8763000" cy="5224464"/>
          </a:xfrm>
        </p:spPr>
        <p:txBody>
          <a:bodyPr>
            <a:normAutofit/>
          </a:bodyPr>
          <a:lstStyle/>
          <a:p>
            <a:r>
              <a:rPr lang="tr-TR" sz="2400" dirty="0" smtClean="0"/>
              <a:t>NESEP YOLUYLA HARAM OLAN SÜT YOLUYLA DA HARAMDIR.</a:t>
            </a:r>
          </a:p>
          <a:p>
            <a:r>
              <a:rPr lang="tr-TR" sz="2400" dirty="0" smtClean="0"/>
              <a:t>SÜT YUKARI YÜRÜMEZ SÖZÜ DOĞRU DEĞİLDİR. </a:t>
            </a:r>
          </a:p>
          <a:p>
            <a:r>
              <a:rPr lang="tr-TR" sz="2400" dirty="0" smtClean="0"/>
              <a:t>EMENİN NEFSİ EMZİRENİN NESLİNE HARAMDIR. </a:t>
            </a:r>
          </a:p>
          <a:p>
            <a:r>
              <a:rPr lang="tr-TR" sz="2400" dirty="0" smtClean="0"/>
              <a:t>2 YAŞINA KADAR SÜT EMME SINIRI VARDIR. </a:t>
            </a:r>
          </a:p>
          <a:p>
            <a:r>
              <a:rPr lang="tr-TR" sz="2400" dirty="0" smtClean="0"/>
              <a:t>BİR KERE EMMEYLE SÜT OLUR. </a:t>
            </a:r>
          </a:p>
          <a:p>
            <a:r>
              <a:rPr lang="tr-TR" sz="2400" dirty="0" smtClean="0"/>
              <a:t>SÜT BANKASINDAN İÇİLEN SÜTLE SÜT HISIMLIĞI OLUŞUR.</a:t>
            </a:r>
          </a:p>
          <a:p>
            <a:r>
              <a:rPr lang="tr-TR" sz="2400" dirty="0" smtClean="0"/>
              <a:t>KEÇİ KOYUN GİBİ SÜTLERLE KARIŞAN ANNE SÜTÜ EĞER GALİPSE HISIMLIK OLUŞTURUR. </a:t>
            </a:r>
          </a:p>
          <a:p>
            <a:endParaRPr lang="tr-TR" sz="2400" dirty="0" smtClean="0"/>
          </a:p>
          <a:p>
            <a:r>
              <a:rPr lang="tr-TR" sz="2400" dirty="0" smtClean="0"/>
              <a:t>EVLENDİKTEN SONRA SÜT OLDUKLARI ÖĞRENİLEN ÇİFT İÇİN NE YAPILMALI?</a:t>
            </a:r>
          </a:p>
        </p:txBody>
      </p:sp>
      <p:sp>
        <p:nvSpPr>
          <p:cNvPr id="4" name="3 5-Nokta Yıldız"/>
          <p:cNvSpPr/>
          <p:nvPr/>
        </p:nvSpPr>
        <p:spPr>
          <a:xfrm>
            <a:off x="0" y="1571612"/>
            <a:ext cx="485772" cy="4857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5-Nokta Yıldız"/>
          <p:cNvSpPr/>
          <p:nvPr/>
        </p:nvSpPr>
        <p:spPr>
          <a:xfrm>
            <a:off x="0" y="2285992"/>
            <a:ext cx="485772" cy="4857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5-Nokta Yıldız"/>
          <p:cNvSpPr/>
          <p:nvPr/>
        </p:nvSpPr>
        <p:spPr>
          <a:xfrm>
            <a:off x="0" y="2857496"/>
            <a:ext cx="485772" cy="4857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11 5-Nokta Yıldız"/>
          <p:cNvSpPr/>
          <p:nvPr/>
        </p:nvSpPr>
        <p:spPr>
          <a:xfrm>
            <a:off x="0" y="3429000"/>
            <a:ext cx="485772" cy="4857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12 5-Nokta Yıldız"/>
          <p:cNvSpPr/>
          <p:nvPr/>
        </p:nvSpPr>
        <p:spPr>
          <a:xfrm>
            <a:off x="0" y="4143380"/>
            <a:ext cx="485772" cy="4857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13 5-Nokta Yıldız"/>
          <p:cNvSpPr/>
          <p:nvPr/>
        </p:nvSpPr>
        <p:spPr>
          <a:xfrm>
            <a:off x="0" y="4643446"/>
            <a:ext cx="485772" cy="48577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14 Komut Düğmesi: Yardım">
            <a:hlinkClick r:id="" action="ppaction://noaction" highlightClick="1"/>
          </p:cNvPr>
          <p:cNvSpPr/>
          <p:nvPr/>
        </p:nvSpPr>
        <p:spPr>
          <a:xfrm>
            <a:off x="0" y="5857892"/>
            <a:ext cx="428596" cy="642918"/>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661836"/>
          </a:xfrm>
        </p:spPr>
        <p:txBody>
          <a:bodyPr>
            <a:normAutofit/>
          </a:bodyPr>
          <a:lstStyle/>
          <a:p>
            <a:r>
              <a:rPr lang="tr-TR" sz="5400" dirty="0" smtClean="0">
                <a:latin typeface="Algerian" pitchFamily="82" charset="0"/>
              </a:rPr>
              <a:t>TEŞEKKÜR EDERİM….</a:t>
            </a:r>
            <a:endParaRPr lang="tr-TR" sz="5400" dirty="0">
              <a:latin typeface="Algerian" pitchFamily="82" charset="0"/>
            </a:endParaRPr>
          </a:p>
        </p:txBody>
      </p:sp>
      <p:sp>
        <p:nvSpPr>
          <p:cNvPr id="3" name="2 5-Nokta Yıldız"/>
          <p:cNvSpPr/>
          <p:nvPr/>
        </p:nvSpPr>
        <p:spPr>
          <a:xfrm>
            <a:off x="214282" y="385762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3 5-Nokta Yıldız"/>
          <p:cNvSpPr/>
          <p:nvPr/>
        </p:nvSpPr>
        <p:spPr>
          <a:xfrm>
            <a:off x="4071934" y="5500702"/>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5-Nokta Yıldız"/>
          <p:cNvSpPr/>
          <p:nvPr/>
        </p:nvSpPr>
        <p:spPr>
          <a:xfrm>
            <a:off x="8001024" y="385762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5-Nokta Yıldız"/>
          <p:cNvSpPr/>
          <p:nvPr/>
        </p:nvSpPr>
        <p:spPr>
          <a:xfrm>
            <a:off x="357158" y="171448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5-Nokta Yıldız"/>
          <p:cNvSpPr/>
          <p:nvPr/>
        </p:nvSpPr>
        <p:spPr>
          <a:xfrm>
            <a:off x="4000496" y="357166"/>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5-Nokta Yıldız"/>
          <p:cNvSpPr/>
          <p:nvPr/>
        </p:nvSpPr>
        <p:spPr>
          <a:xfrm>
            <a:off x="7929586" y="1857364"/>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285728"/>
            <a:ext cx="8062912" cy="1260165"/>
          </a:xfrm>
        </p:spPr>
        <p:txBody>
          <a:bodyPr>
            <a:normAutofit fontScale="90000"/>
          </a:bodyPr>
          <a:lstStyle/>
          <a:p>
            <a:r>
              <a:rPr lang="tr-TR" dirty="0" smtClean="0">
                <a:solidFill>
                  <a:schemeClr val="accent3">
                    <a:lumMod val="40000"/>
                    <a:lumOff val="60000"/>
                  </a:schemeClr>
                </a:solidFill>
                <a:latin typeface="Arial Black" pitchFamily="34" charset="0"/>
                <a:cs typeface="Aharoni" pitchFamily="2" charset="-79"/>
                <a:sym typeface="Symbol"/>
              </a:rPr>
              <a:t> </a:t>
            </a:r>
            <a:r>
              <a:rPr lang="tr-TR" dirty="0" smtClean="0">
                <a:solidFill>
                  <a:schemeClr val="accent1">
                    <a:lumMod val="75000"/>
                  </a:schemeClr>
                </a:solidFill>
                <a:latin typeface="Arial Black" pitchFamily="34" charset="0"/>
                <a:cs typeface="Aharoni" pitchFamily="2" charset="-79"/>
                <a:sym typeface="Symbol"/>
              </a:rPr>
              <a:t>   </a:t>
            </a:r>
            <a:r>
              <a:rPr lang="tr-TR" dirty="0" smtClean="0">
                <a:solidFill>
                  <a:schemeClr val="accent2">
                    <a:lumMod val="60000"/>
                    <a:lumOff val="40000"/>
                  </a:schemeClr>
                </a:solidFill>
                <a:latin typeface="Arial Black" pitchFamily="34" charset="0"/>
                <a:cs typeface="Aharoni" pitchFamily="2" charset="-79"/>
              </a:rPr>
              <a:t>Rahat görüşmek için nikah kıyılması caiz mi?</a:t>
            </a:r>
            <a:endParaRPr lang="tr-TR" dirty="0">
              <a:solidFill>
                <a:schemeClr val="accent2">
                  <a:lumMod val="60000"/>
                  <a:lumOff val="40000"/>
                </a:schemeClr>
              </a:solidFill>
            </a:endParaRPr>
          </a:p>
        </p:txBody>
      </p:sp>
      <p:sp>
        <p:nvSpPr>
          <p:cNvPr id="3" name="2 Alt Başlık"/>
          <p:cNvSpPr>
            <a:spLocks noGrp="1"/>
          </p:cNvSpPr>
          <p:nvPr>
            <p:ph type="subTitle" idx="1"/>
          </p:nvPr>
        </p:nvSpPr>
        <p:spPr>
          <a:xfrm>
            <a:off x="500034" y="1357298"/>
            <a:ext cx="8062912" cy="5500702"/>
          </a:xfrm>
        </p:spPr>
        <p:txBody>
          <a:bodyPr>
            <a:normAutofit/>
          </a:bodyPr>
          <a:lstStyle/>
          <a:p>
            <a:pPr algn="just"/>
            <a:r>
              <a:rPr lang="tr-TR" sz="3200" dirty="0" smtClean="0">
                <a:solidFill>
                  <a:schemeClr val="tx1"/>
                </a:solidFill>
                <a:latin typeface="Arial Black" pitchFamily="34" charset="0"/>
                <a:cs typeface="Aharoni" pitchFamily="2" charset="-79"/>
              </a:rPr>
              <a:t/>
            </a:r>
            <a:br>
              <a:rPr lang="tr-TR" sz="3200" dirty="0" smtClean="0">
                <a:solidFill>
                  <a:schemeClr val="tx1"/>
                </a:solidFill>
                <a:latin typeface="Arial Black" pitchFamily="34" charset="0"/>
                <a:cs typeface="Aharoni" pitchFamily="2" charset="-79"/>
              </a:rPr>
            </a:br>
            <a:r>
              <a:rPr lang="tr-TR" sz="2800" dirty="0" smtClean="0">
                <a:solidFill>
                  <a:schemeClr val="tx1"/>
                </a:solidFill>
                <a:latin typeface="Arial Black" pitchFamily="34" charset="0"/>
                <a:cs typeface="Aharoni" pitchFamily="2" charset="-79"/>
              </a:rPr>
              <a:t>Nikâh kıyıldığında </a:t>
            </a:r>
            <a:r>
              <a:rPr lang="tr-TR" sz="2800" dirty="0" err="1" smtClean="0">
                <a:solidFill>
                  <a:schemeClr val="tx1"/>
                </a:solidFill>
                <a:latin typeface="Arial Black" pitchFamily="34" charset="0"/>
                <a:cs typeface="Aharoni" pitchFamily="2" charset="-79"/>
              </a:rPr>
              <a:t>dînen</a:t>
            </a:r>
            <a:r>
              <a:rPr lang="tr-TR" sz="2800" dirty="0" smtClean="0">
                <a:solidFill>
                  <a:schemeClr val="tx1"/>
                </a:solidFill>
                <a:latin typeface="Arial Black" pitchFamily="34" charset="0"/>
                <a:cs typeface="Aharoni" pitchFamily="2" charset="-79"/>
              </a:rPr>
              <a:t> evlilik hayatı başlar ve </a:t>
            </a:r>
            <a:r>
              <a:rPr lang="tr-TR" sz="2800" i="1" dirty="0" smtClean="0">
                <a:solidFill>
                  <a:schemeClr val="tx1"/>
                </a:solidFill>
                <a:latin typeface="Arial Black" pitchFamily="34" charset="0"/>
                <a:cs typeface="Aharoni" pitchFamily="2" charset="-79"/>
              </a:rPr>
              <a:t>karı-koca</a:t>
            </a:r>
            <a:r>
              <a:rPr lang="tr-TR" sz="2800" dirty="0" smtClean="0">
                <a:solidFill>
                  <a:schemeClr val="tx1"/>
                </a:solidFill>
                <a:latin typeface="Arial Black" pitchFamily="34" charset="0"/>
                <a:cs typeface="Aharoni" pitchFamily="2" charset="-79"/>
              </a:rPr>
              <a:t> arasında </a:t>
            </a:r>
            <a:r>
              <a:rPr lang="tr-TR" sz="2800" dirty="0" err="1" smtClean="0">
                <a:solidFill>
                  <a:schemeClr val="tx1"/>
                </a:solidFill>
                <a:latin typeface="Arial Black" pitchFamily="34" charset="0"/>
                <a:cs typeface="Aharoni" pitchFamily="2" charset="-79"/>
              </a:rPr>
              <a:t>mehir</a:t>
            </a:r>
            <a:r>
              <a:rPr lang="tr-TR" sz="2800" dirty="0" smtClean="0">
                <a:solidFill>
                  <a:schemeClr val="tx1"/>
                </a:solidFill>
                <a:latin typeface="Arial Black" pitchFamily="34" charset="0"/>
                <a:cs typeface="Aharoni" pitchFamily="2" charset="-79"/>
              </a:rPr>
              <a:t>, nafaka, miras gibi birtakım haklar ve </a:t>
            </a:r>
            <a:r>
              <a:rPr lang="tr-TR" sz="2800" dirty="0" smtClean="0">
                <a:solidFill>
                  <a:schemeClr val="tx1"/>
                </a:solidFill>
                <a:latin typeface="Arial Black" pitchFamily="34" charset="0"/>
                <a:cs typeface="Aharoni" pitchFamily="2" charset="-79"/>
              </a:rPr>
              <a:t>sorumluluklar tahakkuk </a:t>
            </a:r>
            <a:r>
              <a:rPr lang="tr-TR" sz="2800" dirty="0" smtClean="0">
                <a:solidFill>
                  <a:schemeClr val="tx1"/>
                </a:solidFill>
                <a:latin typeface="Arial Black" pitchFamily="34" charset="0"/>
                <a:cs typeface="Aharoni" pitchFamily="2" charset="-79"/>
              </a:rPr>
              <a:t>eder. Günümüzde bu haklar, evlilik resmen tescil ettirilmeksizin korunamadığından, evlenecek kişilerin “resmî nikâh” kıyılmadan halk arasında “</a:t>
            </a:r>
            <a:r>
              <a:rPr lang="tr-TR" sz="2800" dirty="0" err="1" smtClean="0">
                <a:solidFill>
                  <a:schemeClr val="tx1"/>
                </a:solidFill>
                <a:latin typeface="Arial Black" pitchFamily="34" charset="0"/>
                <a:cs typeface="Aharoni" pitchFamily="2" charset="-79"/>
              </a:rPr>
              <a:t>dînî</a:t>
            </a:r>
            <a:r>
              <a:rPr lang="tr-TR" sz="2800" dirty="0" smtClean="0">
                <a:solidFill>
                  <a:schemeClr val="tx1"/>
                </a:solidFill>
                <a:latin typeface="Arial Black" pitchFamily="34" charset="0"/>
                <a:cs typeface="Aharoni" pitchFamily="2" charset="-79"/>
              </a:rPr>
              <a:t> nikâh” ya da “imam nikâhı” olarak bilinen geleneksel merasimi yapmaları </a:t>
            </a:r>
            <a:r>
              <a:rPr lang="tr-TR" sz="2800" dirty="0" smtClean="0">
                <a:solidFill>
                  <a:schemeClr val="accent2">
                    <a:lumMod val="60000"/>
                    <a:lumOff val="40000"/>
                  </a:schemeClr>
                </a:solidFill>
                <a:latin typeface="Arial Black" pitchFamily="34" charset="0"/>
                <a:cs typeface="Aharoni" pitchFamily="2" charset="-79"/>
              </a:rPr>
              <a:t>uygun değildir</a:t>
            </a:r>
            <a:r>
              <a:rPr lang="tr-TR" sz="2800" dirty="0" smtClean="0">
                <a:latin typeface="Arial Black" pitchFamily="34" charset="0"/>
              </a:rPr>
              <a:t>.</a:t>
            </a:r>
            <a:endParaRPr lang="tr-TR" sz="2800" dirty="0">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Nişanda kıyılan nikah nişanın bozulmasıyla biter mi?</a:t>
            </a:r>
            <a:endParaRPr lang="tr-TR" dirty="0"/>
          </a:p>
        </p:txBody>
      </p:sp>
      <p:sp>
        <p:nvSpPr>
          <p:cNvPr id="3" name="2 Metin Yer Tutucusu"/>
          <p:cNvSpPr>
            <a:spLocks noGrp="1"/>
          </p:cNvSpPr>
          <p:nvPr>
            <p:ph type="body" idx="1"/>
          </p:nvPr>
        </p:nvSpPr>
        <p:spPr>
          <a:xfrm>
            <a:off x="381000" y="1633536"/>
            <a:ext cx="8763000" cy="5224464"/>
          </a:xfrm>
        </p:spPr>
        <p:txBody>
          <a:bodyPr>
            <a:normAutofit lnSpcReduction="10000"/>
          </a:bodyPr>
          <a:lstStyle/>
          <a:p>
            <a:r>
              <a:rPr lang="tr-TR" dirty="0" smtClean="0"/>
              <a:t>Evlenmek üzere nişanlanan kimselerin şartlarına uygun olarak yaptıkları </a:t>
            </a:r>
            <a:r>
              <a:rPr lang="tr-TR" dirty="0" smtClean="0">
                <a:solidFill>
                  <a:schemeClr val="accent3">
                    <a:lumMod val="40000"/>
                    <a:lumOff val="60000"/>
                  </a:schemeClr>
                </a:solidFill>
              </a:rPr>
              <a:t>nikâh akdi de dinen geçerlidir</a:t>
            </a:r>
            <a:r>
              <a:rPr lang="tr-TR" dirty="0" smtClean="0"/>
              <a:t>. Bu durumdaki bir kadın, nikâhlandığı kimsenin </a:t>
            </a:r>
            <a:r>
              <a:rPr lang="tr-TR" dirty="0" err="1" smtClean="0"/>
              <a:t>dînen</a:t>
            </a:r>
            <a:r>
              <a:rPr lang="tr-TR" dirty="0" smtClean="0"/>
              <a:t> eşi olduğundan, kocası kendisini boşamadıkça bir başka erkekle evlenemez.</a:t>
            </a:r>
            <a:br>
              <a:rPr lang="tr-TR" dirty="0" smtClean="0"/>
            </a:br>
            <a:r>
              <a:rPr lang="tr-TR" dirty="0" smtClean="0"/>
              <a:t>Daha sonra kız fiilen bir araya gelmekten vazgeçer, fakat erkek onu boşamazsa, dinen nikâh devam eder. Bu durumda yapılacak şey, bir şekilde erkeğin boşamasını sağlamak, bu yapılamadığı takdirde, </a:t>
            </a:r>
            <a:r>
              <a:rPr lang="tr-TR" dirty="0" smtClean="0">
                <a:solidFill>
                  <a:schemeClr val="accent3">
                    <a:lumMod val="40000"/>
                    <a:lumOff val="60000"/>
                  </a:schemeClr>
                </a:solidFill>
              </a:rPr>
              <a:t>hakemler aracılığıyla aralarını tefrik etmektir</a:t>
            </a:r>
            <a:r>
              <a:rPr lang="tr-TR" dirty="0" smtClean="0"/>
              <a:t>. Böyle bir durumda erkeğin, sırf kadına zarar vermek amacıyla kadını boşamamakta ısrar etmesi dinen doğru değildir (</a:t>
            </a:r>
            <a:r>
              <a:rPr lang="tr-TR" dirty="0" smtClean="0">
                <a:solidFill>
                  <a:schemeClr val="accent3">
                    <a:lumMod val="40000"/>
                    <a:lumOff val="60000"/>
                  </a:schemeClr>
                </a:solidFill>
              </a:rPr>
              <a:t>Bakara, 2/231).</a:t>
            </a:r>
          </a:p>
          <a:p>
            <a:r>
              <a:rPr lang="tr-TR" dirty="0" smtClean="0"/>
              <a:t>Ailelerden biri direnir, hakem seçmezse karşı taraf onun yerine adil ve tarafsız bir hakem seçebilir.</a:t>
            </a:r>
            <a:br>
              <a:rPr lang="tr-TR" dirty="0" smtClean="0"/>
            </a:br>
            <a:r>
              <a:rPr lang="tr-TR" dirty="0" smtClean="0"/>
              <a:t>Seçilen hakemler öncelikle arabuluculuk yaparlar. Lüzum ve zaruret bulunduğunda </a:t>
            </a:r>
            <a:r>
              <a:rPr lang="tr-TR" dirty="0" smtClean="0">
                <a:solidFill>
                  <a:schemeClr val="accent3">
                    <a:lumMod val="40000"/>
                    <a:lumOff val="60000"/>
                  </a:schemeClr>
                </a:solidFill>
              </a:rPr>
              <a:t>kocanın rızası olmasa bile </a:t>
            </a:r>
            <a:r>
              <a:rPr lang="tr-TR" dirty="0" smtClean="0"/>
              <a:t>ayrılmalarına karar verebilirler. </a:t>
            </a:r>
          </a:p>
          <a:p>
            <a:r>
              <a:rPr lang="tr-TR" dirty="0" smtClean="0">
                <a:solidFill>
                  <a:schemeClr val="accent2">
                    <a:lumMod val="60000"/>
                    <a:lumOff val="40000"/>
                  </a:schemeClr>
                </a:solidFill>
              </a:rPr>
              <a:t>Bu yüzden nikah ya düğün merasimine kadar ertelenmeli ya da derhal tescil edilmelidir.</a:t>
            </a:r>
            <a:endParaRPr lang="tr-TR" dirty="0">
              <a:solidFill>
                <a:schemeClr val="accent2">
                  <a:lumMod val="60000"/>
                  <a:lumOff val="4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Nişanlılık Döneminde Hediyelerin Durumu Ne Olacak?</a:t>
            </a:r>
            <a:endParaRPr lang="tr-TR" dirty="0"/>
          </a:p>
        </p:txBody>
      </p:sp>
      <p:sp>
        <p:nvSpPr>
          <p:cNvPr id="3" name="2 Metin Yer Tutucusu"/>
          <p:cNvSpPr>
            <a:spLocks noGrp="1"/>
          </p:cNvSpPr>
          <p:nvPr>
            <p:ph type="body" idx="1"/>
          </p:nvPr>
        </p:nvSpPr>
        <p:spPr>
          <a:xfrm>
            <a:off x="381000" y="1633536"/>
            <a:ext cx="8334404" cy="4081480"/>
          </a:xfrm>
        </p:spPr>
        <p:txBody>
          <a:bodyPr>
            <a:normAutofit fontScale="92500" lnSpcReduction="20000"/>
          </a:bodyPr>
          <a:lstStyle/>
          <a:p>
            <a:r>
              <a:rPr lang="tr-TR" sz="2800" dirty="0" smtClean="0"/>
              <a:t>-Hanefilere göre nişanlılık süresince alınan </a:t>
            </a:r>
            <a:r>
              <a:rPr lang="tr-TR" sz="2800" dirty="0" smtClean="0">
                <a:solidFill>
                  <a:schemeClr val="accent2">
                    <a:lumMod val="60000"/>
                    <a:lumOff val="40000"/>
                  </a:schemeClr>
                </a:solidFill>
              </a:rPr>
              <a:t>hediyeler</a:t>
            </a:r>
            <a:r>
              <a:rPr lang="tr-TR" sz="2800" dirty="0" smtClean="0"/>
              <a:t> karşılıklı olarak aynen </a:t>
            </a:r>
            <a:r>
              <a:rPr lang="tr-TR" sz="2800" dirty="0" smtClean="0">
                <a:solidFill>
                  <a:schemeClr val="accent2">
                    <a:lumMod val="60000"/>
                    <a:lumOff val="40000"/>
                  </a:schemeClr>
                </a:solidFill>
              </a:rPr>
              <a:t>iade edilir. </a:t>
            </a:r>
            <a:r>
              <a:rPr lang="tr-TR" sz="2800" dirty="0" smtClean="0"/>
              <a:t>Değişikliğe uğrayan hediyelerde oldukları şekliyle iade edilir.</a:t>
            </a:r>
          </a:p>
          <a:p>
            <a:r>
              <a:rPr lang="tr-TR" sz="2800" dirty="0" smtClean="0"/>
              <a:t>Harcanan,yenilen,telef vs olan hediyelerin iade sorumluluğu yoktur.</a:t>
            </a:r>
          </a:p>
          <a:p>
            <a:endParaRPr lang="tr-TR" dirty="0" smtClean="0"/>
          </a:p>
          <a:p>
            <a:endParaRPr lang="tr-TR" dirty="0" smtClean="0"/>
          </a:p>
          <a:p>
            <a:r>
              <a:rPr lang="tr-TR" sz="2800" dirty="0" smtClean="0"/>
              <a:t>-Nişanlılık esnasında </a:t>
            </a:r>
            <a:r>
              <a:rPr lang="tr-TR" sz="2800" dirty="0" err="1" smtClean="0">
                <a:solidFill>
                  <a:schemeClr val="accent2">
                    <a:lumMod val="60000"/>
                    <a:lumOff val="40000"/>
                  </a:schemeClr>
                </a:solidFill>
              </a:rPr>
              <a:t>mehir</a:t>
            </a:r>
            <a:r>
              <a:rPr lang="tr-TR" sz="2800" dirty="0" smtClean="0">
                <a:solidFill>
                  <a:schemeClr val="accent2">
                    <a:lumMod val="60000"/>
                    <a:lumOff val="40000"/>
                  </a:schemeClr>
                </a:solidFill>
              </a:rPr>
              <a:t> kabilinden kıza verilen </a:t>
            </a:r>
            <a:r>
              <a:rPr lang="tr-TR" sz="2800" dirty="0" smtClean="0"/>
              <a:t>şeyler aynen erkeğe </a:t>
            </a:r>
            <a:r>
              <a:rPr lang="tr-TR" sz="2800" dirty="0" smtClean="0">
                <a:solidFill>
                  <a:schemeClr val="accent2">
                    <a:lumMod val="60000"/>
                    <a:lumOff val="40000"/>
                  </a:schemeClr>
                </a:solidFill>
              </a:rPr>
              <a:t>iade edilir</a:t>
            </a:r>
            <a:r>
              <a:rPr lang="tr-TR" sz="2800" dirty="0" smtClean="0"/>
              <a:t>. Kullanılmış ya da harcanmışsa </a:t>
            </a:r>
            <a:r>
              <a:rPr lang="tr-TR" sz="2800" dirty="0" smtClean="0">
                <a:solidFill>
                  <a:schemeClr val="accent2">
                    <a:lumMod val="60000"/>
                    <a:lumOff val="40000"/>
                  </a:schemeClr>
                </a:solidFill>
              </a:rPr>
              <a:t>bedeli ödenir</a:t>
            </a:r>
            <a:r>
              <a:rPr lang="tr-TR" sz="2800" dirty="0" smtClean="0"/>
              <a:t>.</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sz="5400" dirty="0" smtClean="0"/>
              <a:t>NİKAH</a:t>
            </a:r>
            <a:endParaRPr lang="tr-TR" sz="5400" dirty="0"/>
          </a:p>
        </p:txBody>
      </p:sp>
      <p:sp>
        <p:nvSpPr>
          <p:cNvPr id="3" name="2 Metin Yer Tutucusu"/>
          <p:cNvSpPr>
            <a:spLocks noGrp="1"/>
          </p:cNvSpPr>
          <p:nvPr>
            <p:ph type="body" idx="1"/>
          </p:nvPr>
        </p:nvSpPr>
        <p:spPr>
          <a:xfrm>
            <a:off x="381000" y="1633536"/>
            <a:ext cx="8763000" cy="5224464"/>
          </a:xfrm>
        </p:spPr>
        <p:txBody>
          <a:bodyPr/>
          <a:lstStyle/>
          <a:p>
            <a:r>
              <a:rPr lang="tr-TR" sz="3600" dirty="0" smtClean="0">
                <a:solidFill>
                  <a:schemeClr val="accent2">
                    <a:lumMod val="60000"/>
                    <a:lumOff val="40000"/>
                  </a:schemeClr>
                </a:solidFill>
              </a:rPr>
              <a:t>RÜKUNLARI: </a:t>
            </a:r>
          </a:p>
          <a:p>
            <a:endParaRPr lang="tr-TR" sz="3600" dirty="0" smtClean="0">
              <a:solidFill>
                <a:schemeClr val="accent2">
                  <a:lumMod val="60000"/>
                  <a:lumOff val="40000"/>
                </a:schemeClr>
              </a:solidFill>
            </a:endParaRPr>
          </a:p>
          <a:p>
            <a:r>
              <a:rPr lang="tr-TR" sz="3600" dirty="0" smtClean="0">
                <a:solidFill>
                  <a:schemeClr val="accent2">
                    <a:lumMod val="60000"/>
                    <a:lumOff val="40000"/>
                  </a:schemeClr>
                </a:solidFill>
              </a:rPr>
              <a:t>		</a:t>
            </a:r>
            <a:r>
              <a:rPr lang="tr-TR" sz="3600" dirty="0" smtClean="0">
                <a:solidFill>
                  <a:schemeClr val="accent1">
                    <a:lumMod val="75000"/>
                  </a:schemeClr>
                </a:solidFill>
              </a:rPr>
              <a:t>İCAP VE KABUL </a:t>
            </a:r>
            <a:r>
              <a:rPr lang="tr-TR" sz="3600" dirty="0" smtClean="0">
                <a:solidFill>
                  <a:schemeClr val="bg2">
                    <a:lumMod val="40000"/>
                    <a:lumOff val="60000"/>
                  </a:schemeClr>
                </a:solidFill>
              </a:rPr>
              <a:t>(Hanefiler)</a:t>
            </a:r>
          </a:p>
          <a:p>
            <a:r>
              <a:rPr lang="tr-TR" sz="3600" dirty="0" smtClean="0">
                <a:solidFill>
                  <a:schemeClr val="bg2">
                    <a:lumMod val="40000"/>
                    <a:lumOff val="60000"/>
                  </a:schemeClr>
                </a:solidFill>
              </a:rPr>
              <a:t>Taraflar, Veli ve </a:t>
            </a:r>
            <a:r>
              <a:rPr lang="tr-TR" sz="3600" dirty="0" err="1" smtClean="0">
                <a:solidFill>
                  <a:schemeClr val="bg2">
                    <a:lumMod val="40000"/>
                    <a:lumOff val="60000"/>
                  </a:schemeClr>
                </a:solidFill>
              </a:rPr>
              <a:t>Mehir</a:t>
            </a:r>
            <a:r>
              <a:rPr lang="tr-TR" sz="3600" dirty="0" smtClean="0">
                <a:solidFill>
                  <a:schemeClr val="bg2">
                    <a:lumMod val="40000"/>
                    <a:lumOff val="60000"/>
                  </a:schemeClr>
                </a:solidFill>
              </a:rPr>
              <a:t> (Malikiler)</a:t>
            </a:r>
          </a:p>
          <a:p>
            <a:r>
              <a:rPr lang="tr-TR" sz="3600" dirty="0" smtClean="0">
                <a:solidFill>
                  <a:schemeClr val="bg2">
                    <a:lumMod val="40000"/>
                    <a:lumOff val="60000"/>
                  </a:schemeClr>
                </a:solidFill>
              </a:rPr>
              <a:t>Taraflar, Veli ve İki Şahit (Şafiiler)</a:t>
            </a:r>
          </a:p>
          <a:p>
            <a:r>
              <a:rPr lang="tr-TR" sz="3600" dirty="0" smtClean="0">
                <a:solidFill>
                  <a:schemeClr val="bg2">
                    <a:lumMod val="40000"/>
                    <a:lumOff val="60000"/>
                  </a:schemeClr>
                </a:solidFill>
              </a:rPr>
              <a:t>Taraflar(Hanbeli)</a:t>
            </a:r>
            <a:endParaRPr lang="tr-TR" sz="3600" dirty="0">
              <a:solidFill>
                <a:schemeClr val="bg2">
                  <a:lumMod val="40000"/>
                  <a:lumOff val="6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l"/>
            <a:r>
              <a:rPr lang="tr-TR" dirty="0" smtClean="0"/>
              <a:t>KURULUM (İNİKAD) ŞARTLARI</a:t>
            </a:r>
            <a:endParaRPr lang="tr-TR" dirty="0"/>
          </a:p>
        </p:txBody>
      </p:sp>
      <p:sp>
        <p:nvSpPr>
          <p:cNvPr id="3" name="2 Alt Başlık"/>
          <p:cNvSpPr>
            <a:spLocks noGrp="1"/>
          </p:cNvSpPr>
          <p:nvPr>
            <p:ph type="subTitle" idx="1"/>
          </p:nvPr>
        </p:nvSpPr>
        <p:spPr>
          <a:xfrm>
            <a:off x="540544" y="2250280"/>
            <a:ext cx="8062912" cy="4607720"/>
          </a:xfrm>
        </p:spPr>
        <p:txBody>
          <a:bodyPr>
            <a:normAutofit/>
          </a:bodyPr>
          <a:lstStyle/>
          <a:p>
            <a:pPr algn="l"/>
            <a:r>
              <a:rPr lang="tr-TR" dirty="0" smtClean="0">
                <a:solidFill>
                  <a:schemeClr val="accent1">
                    <a:lumMod val="75000"/>
                  </a:schemeClr>
                </a:solidFill>
                <a:sym typeface="Symbol"/>
              </a:rPr>
              <a:t></a:t>
            </a:r>
            <a:r>
              <a:rPr lang="tr-TR" dirty="0" smtClean="0"/>
              <a:t>EVLENME EHLİYETİNE SAHİP OLMAK</a:t>
            </a:r>
          </a:p>
          <a:p>
            <a:pPr algn="l"/>
            <a:r>
              <a:rPr lang="tr-TR" dirty="0" smtClean="0">
                <a:solidFill>
                  <a:schemeClr val="accent1">
                    <a:lumMod val="75000"/>
                  </a:schemeClr>
                </a:solidFill>
                <a:sym typeface="Symbol"/>
              </a:rPr>
              <a:t></a:t>
            </a:r>
            <a:r>
              <a:rPr lang="tr-TR" dirty="0" smtClean="0"/>
              <a:t>EVLENME ENGELİ BULUNMAMASI</a:t>
            </a:r>
          </a:p>
          <a:p>
            <a:pPr algn="l"/>
            <a:r>
              <a:rPr lang="tr-TR" dirty="0" smtClean="0">
                <a:solidFill>
                  <a:schemeClr val="accent1">
                    <a:lumMod val="75000"/>
                  </a:schemeClr>
                </a:solidFill>
              </a:rPr>
              <a:t>Devamlı</a:t>
            </a:r>
            <a:r>
              <a:rPr lang="tr-TR" dirty="0" smtClean="0"/>
              <a:t> </a:t>
            </a:r>
          </a:p>
          <a:p>
            <a:pPr algn="l"/>
            <a:r>
              <a:rPr lang="tr-TR" dirty="0" smtClean="0"/>
              <a:t>(Doğum, Evlenme, Süt)</a:t>
            </a:r>
          </a:p>
          <a:p>
            <a:pPr algn="l"/>
            <a:r>
              <a:rPr lang="tr-TR" dirty="0" smtClean="0">
                <a:solidFill>
                  <a:schemeClr val="accent1">
                    <a:lumMod val="75000"/>
                  </a:schemeClr>
                </a:solidFill>
              </a:rPr>
              <a:t>Geçici</a:t>
            </a:r>
            <a:r>
              <a:rPr lang="tr-TR" dirty="0" smtClean="0"/>
              <a:t> </a:t>
            </a:r>
          </a:p>
          <a:p>
            <a:pPr algn="l"/>
            <a:r>
              <a:rPr lang="tr-TR" dirty="0" smtClean="0"/>
              <a:t>(Din farkı, üç defa boşama,</a:t>
            </a:r>
            <a:r>
              <a:rPr lang="tr-TR" dirty="0" err="1" smtClean="0"/>
              <a:t>iddete</a:t>
            </a:r>
            <a:r>
              <a:rPr lang="tr-TR" dirty="0" smtClean="0"/>
              <a:t> bağlı engel, kadının başkasıyla evli olması, Zevcenin akrabası olması)</a:t>
            </a:r>
          </a:p>
          <a:p>
            <a:pPr algn="l"/>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pPr algn="l"/>
            <a:r>
              <a:rPr lang="tr-TR" dirty="0" smtClean="0"/>
              <a:t>SIHHAT ŞARTLARI (GEÇERLİLİK)</a:t>
            </a:r>
            <a:br>
              <a:rPr lang="tr-TR" dirty="0" smtClean="0"/>
            </a:br>
            <a:r>
              <a:rPr lang="tr-TR" sz="2700" dirty="0" smtClean="0">
                <a:solidFill>
                  <a:schemeClr val="tx1"/>
                </a:solidFill>
              </a:rPr>
              <a:t>Sıhhat şartı eksik olan nikah </a:t>
            </a:r>
            <a:r>
              <a:rPr lang="tr-TR" sz="2700" dirty="0" err="1" smtClean="0">
                <a:solidFill>
                  <a:schemeClr val="tx1"/>
                </a:solidFill>
              </a:rPr>
              <a:t>Hanefiye</a:t>
            </a:r>
            <a:r>
              <a:rPr lang="tr-TR" sz="2700" dirty="0" smtClean="0">
                <a:solidFill>
                  <a:schemeClr val="tx1"/>
                </a:solidFill>
              </a:rPr>
              <a:t> göre fasit diğerlerine göre batıldır. </a:t>
            </a:r>
            <a:endParaRPr lang="tr-TR" sz="2700" dirty="0">
              <a:solidFill>
                <a:schemeClr val="tx1"/>
              </a:solidFill>
            </a:endParaRPr>
          </a:p>
        </p:txBody>
      </p:sp>
      <p:sp>
        <p:nvSpPr>
          <p:cNvPr id="3" name="2 Alt Başlık"/>
          <p:cNvSpPr>
            <a:spLocks noGrp="1"/>
          </p:cNvSpPr>
          <p:nvPr>
            <p:ph type="subTitle" idx="1"/>
          </p:nvPr>
        </p:nvSpPr>
        <p:spPr>
          <a:xfrm>
            <a:off x="540544" y="2250280"/>
            <a:ext cx="8603456" cy="4607720"/>
          </a:xfrm>
        </p:spPr>
        <p:txBody>
          <a:bodyPr/>
          <a:lstStyle/>
          <a:p>
            <a:pPr algn="l"/>
            <a:r>
              <a:rPr lang="tr-TR" dirty="0" smtClean="0">
                <a:solidFill>
                  <a:schemeClr val="accent1"/>
                </a:solidFill>
              </a:rPr>
              <a:t>İKİ ŞAHİT </a:t>
            </a:r>
          </a:p>
          <a:p>
            <a:pPr algn="l"/>
            <a:r>
              <a:rPr lang="tr-TR" dirty="0" smtClean="0"/>
              <a:t>(Akdin resmi kayıtlara geçirilmesi de bir yönüyle ilandır.)</a:t>
            </a:r>
          </a:p>
          <a:p>
            <a:pPr algn="l"/>
            <a:r>
              <a:rPr lang="tr-TR" dirty="0" smtClean="0">
                <a:solidFill>
                  <a:schemeClr val="accent1"/>
                </a:solidFill>
              </a:rPr>
              <a:t>RIZA VE İHTİYAR</a:t>
            </a:r>
          </a:p>
          <a:p>
            <a:pPr algn="l"/>
            <a:r>
              <a:rPr lang="tr-TR" dirty="0" smtClean="0">
                <a:solidFill>
                  <a:schemeClr val="tx1"/>
                </a:solidFill>
              </a:rPr>
              <a:t>Cumhura göre ikrah altında yapılan nikah batıldır. </a:t>
            </a:r>
            <a:r>
              <a:rPr lang="tr-TR" dirty="0" err="1" smtClean="0">
                <a:solidFill>
                  <a:schemeClr val="tx1"/>
                </a:solidFill>
              </a:rPr>
              <a:t>Hanefiye</a:t>
            </a:r>
            <a:r>
              <a:rPr lang="tr-TR" dirty="0" smtClean="0">
                <a:solidFill>
                  <a:schemeClr val="tx1"/>
                </a:solidFill>
              </a:rPr>
              <a:t> göre geçerlidir. </a:t>
            </a:r>
          </a:p>
          <a:p>
            <a:pPr algn="l"/>
            <a:endParaRPr lang="tr-TR" dirty="0" smtClean="0">
              <a:solidFill>
                <a:schemeClr val="tx1"/>
              </a:solidFill>
            </a:endParaRPr>
          </a:p>
          <a:p>
            <a:pPr algn="l"/>
            <a:r>
              <a:rPr lang="tr-TR" dirty="0" smtClean="0">
                <a:solidFill>
                  <a:schemeClr val="accent1">
                    <a:lumMod val="75000"/>
                  </a:schemeClr>
                </a:solidFill>
              </a:rPr>
              <a:t>İKRAH İLE VUKU BULAN NİKAH FASİTTİR.</a:t>
            </a:r>
          </a:p>
          <a:p>
            <a:pPr algn="l"/>
            <a:r>
              <a:rPr lang="tr-TR" dirty="0" smtClean="0">
                <a:solidFill>
                  <a:schemeClr val="accent1">
                    <a:lumMod val="75000"/>
                  </a:schemeClr>
                </a:solidFill>
              </a:rPr>
              <a:t>AHK</a:t>
            </a:r>
          </a:p>
          <a:p>
            <a:pPr algn="l"/>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pPr algn="l"/>
            <a:r>
              <a:rPr lang="tr-TR" dirty="0" smtClean="0"/>
              <a:t>Fasit nikah derhal sonlandırılmalıdır. Gerekirse zorla. </a:t>
            </a:r>
            <a:endParaRPr lang="tr-TR" dirty="0"/>
          </a:p>
        </p:txBody>
      </p:sp>
      <p:sp>
        <p:nvSpPr>
          <p:cNvPr id="3" name="2 Alt Başlık"/>
          <p:cNvSpPr>
            <a:spLocks noGrp="1"/>
          </p:cNvSpPr>
          <p:nvPr>
            <p:ph type="subTitle" idx="1"/>
          </p:nvPr>
        </p:nvSpPr>
        <p:spPr>
          <a:xfrm>
            <a:off x="540544" y="2250280"/>
            <a:ext cx="8603456" cy="4607720"/>
          </a:xfrm>
        </p:spPr>
        <p:txBody>
          <a:bodyPr>
            <a:normAutofit/>
          </a:bodyPr>
          <a:lstStyle/>
          <a:p>
            <a:pPr algn="l"/>
            <a:r>
              <a:rPr lang="tr-TR" dirty="0" smtClean="0"/>
              <a:t>Zifaf olmadıkça  hukuki sonuç doğmaz. </a:t>
            </a:r>
          </a:p>
          <a:p>
            <a:pPr algn="l"/>
            <a:r>
              <a:rPr lang="tr-TR" dirty="0" smtClean="0"/>
              <a:t>Zifaf olursa </a:t>
            </a:r>
            <a:r>
              <a:rPr lang="tr-TR" dirty="0" err="1" smtClean="0"/>
              <a:t>mehri</a:t>
            </a:r>
            <a:r>
              <a:rPr lang="tr-TR" dirty="0" smtClean="0"/>
              <a:t> misil alır. Hürmeti </a:t>
            </a:r>
            <a:r>
              <a:rPr lang="tr-TR" dirty="0" err="1" smtClean="0"/>
              <a:t>müsahare</a:t>
            </a:r>
            <a:r>
              <a:rPr lang="tr-TR" dirty="0" smtClean="0"/>
              <a:t> olur.Boşanma </a:t>
            </a:r>
            <a:r>
              <a:rPr lang="tr-TR" dirty="0" err="1" smtClean="0"/>
              <a:t>iddeti</a:t>
            </a:r>
            <a:r>
              <a:rPr lang="tr-TR" dirty="0" smtClean="0"/>
              <a:t> bekler ve bu sürede nafaka alır.  Miras tahakkuk etmez. Ayrılık talak değil fesihtir. </a:t>
            </a:r>
          </a:p>
          <a:p>
            <a:pPr algn="l"/>
            <a:r>
              <a:rPr lang="tr-TR" sz="3600" dirty="0" smtClean="0">
                <a:solidFill>
                  <a:schemeClr val="accent1">
                    <a:lumMod val="75000"/>
                  </a:schemeClr>
                </a:solidFill>
              </a:rPr>
              <a:t>Batıl nikah hiçbir sonuç doğurmaz. </a:t>
            </a:r>
          </a:p>
          <a:p>
            <a:pPr algn="l"/>
            <a:r>
              <a:rPr lang="tr-TR" dirty="0" smtClean="0"/>
              <a:t>Sadece zifaf olduysa hürmet gerçekleşir ve </a:t>
            </a:r>
            <a:r>
              <a:rPr lang="tr-TR" dirty="0" err="1" smtClean="0"/>
              <a:t>mehri</a:t>
            </a:r>
            <a:r>
              <a:rPr lang="tr-TR" dirty="0" smtClean="0"/>
              <a:t> misil verilir.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TotalTime>
  <Words>1798</Words>
  <Application>Microsoft Office PowerPoint</Application>
  <PresentationFormat>Ekran Gösterisi (4:3)</PresentationFormat>
  <Paragraphs>145</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Canlı</vt:lpstr>
      <vt:lpstr>Ailede FIkhİ Meseleler   </vt:lpstr>
      <vt:lpstr>Evlilik Öncesi Dönem NiŞanlIlIk </vt:lpstr>
      <vt:lpstr>    Rahat görüşmek için nikah kıyılması caiz mi?</vt:lpstr>
      <vt:lpstr>Nişanda kıyılan nikah nişanın bozulmasıyla biter mi?</vt:lpstr>
      <vt:lpstr>Nişanlılık Döneminde Hediyelerin Durumu Ne Olacak?</vt:lpstr>
      <vt:lpstr>   NİKAH</vt:lpstr>
      <vt:lpstr>KURULUM (İNİKAD) ŞARTLARI</vt:lpstr>
      <vt:lpstr>SIHHAT ŞARTLARI (GEÇERLİLİK) Sıhhat şartı eksik olan nikah Hanefiye göre fasit diğerlerine göre batıldır. </vt:lpstr>
      <vt:lpstr>Fasit nikah derhal sonlandırılmalıdır. Gerekirse zorla. </vt:lpstr>
      <vt:lpstr>Nikahta tescil şart mı?</vt:lpstr>
      <vt:lpstr>Gizli nikahın hükmü nedir?</vt:lpstr>
      <vt:lpstr>Resmi nikahla birlikte dini nikah gerekli midir?</vt:lpstr>
      <vt:lpstr>Nikah kıyılırken mehir şart mıdır?</vt:lpstr>
      <vt:lpstr>Hangi durumlarda mehir düşer?</vt:lpstr>
      <vt:lpstr>32 FARZI BİLMEYENİN NİKAHI KIYILIR MI?</vt:lpstr>
      <vt:lpstr>   BOŞANMA</vt:lpstr>
      <vt:lpstr>  İDDET ÇEŞİTLERİ</vt:lpstr>
      <vt:lpstr>BOŞAMA DEVREDİLEBİLİR Mİ? ŞART SÖZÜ BOŞAMA SAYILIR MI? ÜÇTEN DOKUZA ŞART OLSUN  DEMEKLE KAÇ BOŞAMA GERÇEKLEŞİR?  </vt:lpstr>
      <vt:lpstr>Slayt 19</vt:lpstr>
      <vt:lpstr>ÖFKE ANINDA BOŞAMA GEÇERLİ Mİ?</vt:lpstr>
      <vt:lpstr>İKRAH ALTINDA BOŞAMA GEÇERLİ Mİ?</vt:lpstr>
      <vt:lpstr>RESMİ NİKAHI BULUNMAYAN KADIN NASIL BOŞANIR?</vt:lpstr>
      <vt:lpstr>Dinen gerçekleşen boşamadan sonra mahkemede verilen boşanma kararı yeni bir talak sayılır mı?</vt:lpstr>
      <vt:lpstr>Düğünlerde verilen hediyeler boşanma durumunda kime kalır?</vt:lpstr>
      <vt:lpstr>Boşanma davası uzun süre sonuçlanmayan kadının aldığı nafaka helal midir?</vt:lpstr>
      <vt:lpstr>NESEP VE SÜT HISIMLIĞI</vt:lpstr>
      <vt:lpstr>TEŞEKKÜR EDERİM….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Ailede FIkhİ Meseleler</dc:title>
  <dc:creator>bedrettin</dc:creator>
  <cp:lastModifiedBy>bedrettin</cp:lastModifiedBy>
  <cp:revision>67</cp:revision>
  <dcterms:created xsi:type="dcterms:W3CDTF">2019-09-27T17:51:21Z</dcterms:created>
  <dcterms:modified xsi:type="dcterms:W3CDTF">2019-11-23T21:16:28Z</dcterms:modified>
</cp:coreProperties>
</file>